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drawings/drawing3.xml" ContentType="application/vnd.openxmlformats-officedocument.drawingml.chartshape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7.xml" ContentType="application/vnd.openxmlformats-officedocument.drawingml.chart+xml"/>
  <Override PartName="/ppt/notesSlides/notesSlide39.xml" ContentType="application/vnd.openxmlformats-officedocument.presentationml.notesSlide+xml"/>
  <Override PartName="/ppt/charts/chart8.xml" ContentType="application/vnd.openxmlformats-officedocument.drawingml.chart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42" r:id="rId2"/>
    <p:sldId id="344" r:id="rId3"/>
    <p:sldId id="345" r:id="rId4"/>
    <p:sldId id="346" r:id="rId5"/>
    <p:sldId id="348" r:id="rId6"/>
    <p:sldId id="347" r:id="rId7"/>
    <p:sldId id="350" r:id="rId8"/>
    <p:sldId id="333" r:id="rId9"/>
    <p:sldId id="351" r:id="rId10"/>
    <p:sldId id="352" r:id="rId11"/>
    <p:sldId id="316" r:id="rId12"/>
    <p:sldId id="313" r:id="rId13"/>
    <p:sldId id="339" r:id="rId14"/>
    <p:sldId id="326" r:id="rId15"/>
    <p:sldId id="341" r:id="rId16"/>
    <p:sldId id="268" r:id="rId17"/>
    <p:sldId id="287" r:id="rId18"/>
    <p:sldId id="290" r:id="rId19"/>
    <p:sldId id="311" r:id="rId20"/>
    <p:sldId id="327" r:id="rId21"/>
    <p:sldId id="295" r:id="rId22"/>
    <p:sldId id="294" r:id="rId23"/>
    <p:sldId id="293" r:id="rId24"/>
    <p:sldId id="317" r:id="rId25"/>
    <p:sldId id="318" r:id="rId26"/>
    <p:sldId id="319" r:id="rId27"/>
    <p:sldId id="322" r:id="rId28"/>
    <p:sldId id="332" r:id="rId29"/>
    <p:sldId id="330" r:id="rId30"/>
    <p:sldId id="324" r:id="rId31"/>
    <p:sldId id="323" r:id="rId32"/>
    <p:sldId id="325" r:id="rId33"/>
    <p:sldId id="328" r:id="rId34"/>
    <p:sldId id="329" r:id="rId35"/>
    <p:sldId id="331" r:id="rId36"/>
    <p:sldId id="296" r:id="rId37"/>
    <p:sldId id="297" r:id="rId38"/>
    <p:sldId id="269" r:id="rId39"/>
    <p:sldId id="305" r:id="rId40"/>
    <p:sldId id="272" r:id="rId41"/>
    <p:sldId id="304" r:id="rId42"/>
    <p:sldId id="283" r:id="rId43"/>
    <p:sldId id="276" r:id="rId44"/>
    <p:sldId id="277" r:id="rId45"/>
    <p:sldId id="285" r:id="rId46"/>
    <p:sldId id="349" r:id="rId47"/>
    <p:sldId id="303" r:id="rId48"/>
    <p:sldId id="270" r:id="rId4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26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eguminosas\AppData\Local\Temp\Gr&#225;ficos%20estad&#237;sticos%20Cultivos%20Leguminosas%20y%20Granos%20Andinos.%202010-2020.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Hoja_de_c_lculo_de_Microsoft_Excel1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guiminosas\Desktop\ANGEL-PRONALEG-2021\datos%20estad&#237;sticos%20y%20graficos%20G-A%20y%20LEG-2021\Copia%20de%20Copia%20de%20Gr&#225;ficos%20estad&#237;sticos%20Cultivos%20Leguminosas%20y%20Granos%20Andinos.%202010-2020.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guiminosas\Desktop\ANGEL-PRONALEG-2021\datos%20estad&#237;sticos%20y%20graficos%20G-A%20y%20LEG-2021\Copia%20de%20Copia%20de%20Gr&#225;ficos%20estad&#237;sticos%20Cultivos%20Leguminosas%20y%20Granos%20Andinos.%202010-2020.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Leguiminosas\Desktop\ANGEL-PRONALEG-2021\CONFERENCIAS%20G.%20A\Copia%20de%20Cultivo%20de%20quinua.%20Datos%20estad&#237;sticos%20por%20provincia.%202020.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eguminosas\Desktop\CARPETA%20-%20A.%20%20MURILLO\Copia%20de%20L&#237;neas%20quinua%20LQEP%20(2013-2020)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eguminosas\Desktop\CARPETA%20-%20A.%20%20MURILLO\Copia%20de%20L&#237;neas%20quinua%20LQEP%20(2013-2020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/>
              <a:t>Superficie</a:t>
            </a:r>
            <a:r>
              <a:rPr lang="en-US" dirty="0"/>
              <a:t> </a:t>
            </a:r>
            <a:r>
              <a:rPr lang="en-US" dirty="0" err="1"/>
              <a:t>Sembrada</a:t>
            </a:r>
            <a:r>
              <a:rPr lang="en-US" dirty="0"/>
              <a:t> (ha) - </a:t>
            </a:r>
            <a:r>
              <a:rPr lang="en-US" dirty="0" err="1"/>
              <a:t>Quinua</a:t>
            </a:r>
            <a:endParaRPr lang="en-US" dirty="0"/>
          </a:p>
        </c:rich>
      </c:tx>
      <c:layout>
        <c:manualLayout>
          <c:xMode val="edge"/>
          <c:yMode val="edge"/>
          <c:x val="0.1120319391774339"/>
          <c:y val="1.7631879286139937E-3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'[Gráficos estadísticos Cultivos Leguminosas y Granos Andinos. 2010-2020..xlsx]Gráf. Quinua'!$A$7</c:f>
              <c:strCache>
                <c:ptCount val="1"/>
                <c:pt idx="0">
                  <c:v>Quinua (Grano seco)</c:v>
                </c:pt>
              </c:strCache>
            </c:strRef>
          </c:tx>
          <c:marker>
            <c:symbol val="none"/>
          </c:marker>
          <c:cat>
            <c:numRef>
              <c:f>'[Gráficos estadísticos Cultivos Leguminosas y Granos Andinos. 2010-2020..xlsx]Gráf. Quinua'!$B$6:$H$6</c:f>
              <c:numCache>
                <c:formatCode>General</c:formatCode>
                <c:ptCount val="7"/>
                <c:pt idx="0">
                  <c:v>2002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'[Gráficos estadísticos Cultivos Leguminosas y Granos Andinos. 2010-2020..xlsx]Gráf. Quinua'!$B$7:$H$7</c:f>
              <c:numCache>
                <c:formatCode>0</c:formatCode>
                <c:ptCount val="7"/>
                <c:pt idx="0">
                  <c:v>1047</c:v>
                </c:pt>
                <c:pt idx="1">
                  <c:v>7886.0529795876582</c:v>
                </c:pt>
                <c:pt idx="2">
                  <c:v>2765.2381797645075</c:v>
                </c:pt>
                <c:pt idx="3">
                  <c:v>1424.4805010199418</c:v>
                </c:pt>
                <c:pt idx="4">
                  <c:v>2215.0141384886128</c:v>
                </c:pt>
                <c:pt idx="5">
                  <c:v>2957.0950715798813</c:v>
                </c:pt>
                <c:pt idx="6">
                  <c:v>5365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90E-49CE-AB8C-5D7FA6D749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09553728"/>
        <c:axId val="309555296"/>
      </c:lineChart>
      <c:catAx>
        <c:axId val="3095537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50"/>
                </a:pPr>
                <a:r>
                  <a:rPr lang="es-EC" sz="1050"/>
                  <a:t>Año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09555296"/>
        <c:crosses val="autoZero"/>
        <c:auto val="1"/>
        <c:lblAlgn val="ctr"/>
        <c:lblOffset val="100"/>
        <c:noMultiLvlLbl val="0"/>
      </c:catAx>
      <c:valAx>
        <c:axId val="3095552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050"/>
                </a:pPr>
                <a:r>
                  <a:rPr lang="es-EC" sz="1050"/>
                  <a:t>Superficie (ha)</a:t>
                </a:r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crossAx val="30955372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3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1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Ecuador; </a:t>
                    </a:r>
                    <a:r>
                      <a:rPr lang="en-US" smtClean="0"/>
                      <a:t>289</a:t>
                    </a:r>
                    <a:endParaRPr lang="en-US"/>
                  </a:p>
                </c:rich>
              </c:tx>
              <c:showLegendKey val="1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C0F-4AC9-89E7-9BA433158AB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C0F-4AC9-89E7-9BA433158AB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C0F-4AC9-89E7-9BA433158ABC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C0F-4AC9-89E7-9BA433158ABC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C0F-4AC9-89E7-9BA433158AB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1"/>
            <c:showVal val="1"/>
            <c:showCatName val="1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Hoja1!$F$4:$F$14</c:f>
              <c:strCache>
                <c:ptCount val="11"/>
                <c:pt idx="0">
                  <c:v>Ecuador</c:v>
                </c:pt>
                <c:pt idx="1">
                  <c:v>Perú</c:v>
                </c:pt>
                <c:pt idx="2">
                  <c:v>Bolivia</c:v>
                </c:pt>
                <c:pt idx="3">
                  <c:v>Argentina</c:v>
                </c:pt>
                <c:pt idx="4">
                  <c:v>Guatemala</c:v>
                </c:pt>
                <c:pt idx="5">
                  <c:v>Taiwan</c:v>
                </c:pt>
                <c:pt idx="6">
                  <c:v>México</c:v>
                </c:pt>
                <c:pt idx="7">
                  <c:v>Chile </c:v>
                </c:pt>
                <c:pt idx="8">
                  <c:v>Colombia</c:v>
                </c:pt>
                <c:pt idx="9">
                  <c:v>EEUU</c:v>
                </c:pt>
                <c:pt idx="10">
                  <c:v>Otros</c:v>
                </c:pt>
              </c:strCache>
            </c:strRef>
          </c:cat>
          <c:val>
            <c:numRef>
              <c:f>Hoja1!$G$4:$G$14</c:f>
              <c:numCache>
                <c:formatCode>General</c:formatCode>
                <c:ptCount val="11"/>
                <c:pt idx="0">
                  <c:v>283</c:v>
                </c:pt>
                <c:pt idx="1">
                  <c:v>149</c:v>
                </c:pt>
                <c:pt idx="2">
                  <c:v>92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10</c:v>
                </c:pt>
                <c:pt idx="8">
                  <c:v>11</c:v>
                </c:pt>
                <c:pt idx="9">
                  <c:v>44</c:v>
                </c:pt>
                <c:pt idx="10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C0F-4AC9-89E7-9BA433158A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6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10"/>
          <c:dLbls>
            <c:dLbl>
              <c:idx val="9"/>
              <c:tx>
                <c:rich>
                  <a:bodyPr/>
                  <a:lstStyle/>
                  <a:p>
                    <a:r>
                      <a:rPr lang="en-US" err="1"/>
                      <a:t>Otros</a:t>
                    </a:r>
                    <a:r>
                      <a:rPr lang="en-US"/>
                      <a:t> </a:t>
                    </a:r>
                    <a:r>
                      <a:rPr lang="en-US" smtClean="0"/>
                      <a:t>. </a:t>
                    </a:r>
                    <a:r>
                      <a:rPr lang="en-US" dirty="0"/>
                      <a:t>10</a:t>
                    </a:r>
                  </a:p>
                </c:rich>
              </c:tx>
              <c:showLegendKey val="1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FC4-4B0F-A955-DA2AEBFA0AF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1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Hoja1!$E$19:$E$28</c:f>
              <c:strCache>
                <c:ptCount val="10"/>
                <c:pt idx="0">
                  <c:v>Carchi</c:v>
                </c:pt>
                <c:pt idx="1">
                  <c:v>Imbabura</c:v>
                </c:pt>
                <c:pt idx="2">
                  <c:v>Pichincha</c:v>
                </c:pt>
                <c:pt idx="3">
                  <c:v>Cotopaxi</c:v>
                </c:pt>
                <c:pt idx="4">
                  <c:v>Tungurahua</c:v>
                </c:pt>
                <c:pt idx="5">
                  <c:v>Chimborazo</c:v>
                </c:pt>
                <c:pt idx="6">
                  <c:v>Cañar</c:v>
                </c:pt>
                <c:pt idx="7">
                  <c:v>Azuay</c:v>
                </c:pt>
                <c:pt idx="8">
                  <c:v>Loja </c:v>
                </c:pt>
                <c:pt idx="9">
                  <c:v>Otros + selecc.</c:v>
                </c:pt>
              </c:strCache>
            </c:strRef>
          </c:cat>
          <c:val>
            <c:numRef>
              <c:f>Hoja1!$F$19:$F$28</c:f>
              <c:numCache>
                <c:formatCode>General</c:formatCode>
                <c:ptCount val="10"/>
                <c:pt idx="0">
                  <c:v>18</c:v>
                </c:pt>
                <c:pt idx="1">
                  <c:v>41</c:v>
                </c:pt>
                <c:pt idx="2">
                  <c:v>119</c:v>
                </c:pt>
                <c:pt idx="3">
                  <c:v>36</c:v>
                </c:pt>
                <c:pt idx="4">
                  <c:v>14</c:v>
                </c:pt>
                <c:pt idx="5">
                  <c:v>32</c:v>
                </c:pt>
                <c:pt idx="6">
                  <c:v>10</c:v>
                </c:pt>
                <c:pt idx="7">
                  <c:v>4</c:v>
                </c:pt>
                <c:pt idx="8">
                  <c:v>5</c:v>
                </c:pt>
                <c:pt idx="9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FC4-4B0F-A955-DA2AEBFA0A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/>
              <a:t>Superficie Sembrada (ha) - Quinua</a:t>
            </a:r>
          </a:p>
        </c:rich>
      </c:tx>
      <c:layout>
        <c:manualLayout>
          <c:xMode val="edge"/>
          <c:yMode val="edge"/>
          <c:x val="9.7486001749781281E-2"/>
          <c:y val="3.7037037037037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'Gráf. Quinua'!$A$7</c:f>
              <c:strCache>
                <c:ptCount val="1"/>
                <c:pt idx="0">
                  <c:v>Quinua (Grano seco)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solidFill>
                <a:schemeClr val="accent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'Gráf. Quinua'!$B$6:$H$6</c:f>
              <c:numCache>
                <c:formatCode>General</c:formatCode>
                <c:ptCount val="7"/>
                <c:pt idx="0">
                  <c:v>2002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'Gráf. Quinua'!$B$7:$H$7</c:f>
              <c:numCache>
                <c:formatCode>0</c:formatCode>
                <c:ptCount val="7"/>
                <c:pt idx="0">
                  <c:v>1047</c:v>
                </c:pt>
                <c:pt idx="1">
                  <c:v>7886.0529795876582</c:v>
                </c:pt>
                <c:pt idx="2">
                  <c:v>2765.2381797645075</c:v>
                </c:pt>
                <c:pt idx="3">
                  <c:v>1424.4805010199418</c:v>
                </c:pt>
                <c:pt idx="4">
                  <c:v>2215.0141384886128</c:v>
                </c:pt>
                <c:pt idx="5">
                  <c:v>2957.0950715798813</c:v>
                </c:pt>
                <c:pt idx="6">
                  <c:v>5365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5D1-42B8-AF7B-DBB32394FBB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87468752"/>
        <c:axId val="311657816"/>
      </c:lineChart>
      <c:catAx>
        <c:axId val="3874687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Año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11657816"/>
        <c:crosses val="autoZero"/>
        <c:auto val="1"/>
        <c:lblAlgn val="ctr"/>
        <c:lblOffset val="100"/>
        <c:noMultiLvlLbl val="0"/>
      </c:catAx>
      <c:valAx>
        <c:axId val="31165781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Superficie (ha)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" sourceLinked="1"/>
        <c:majorTickMark val="none"/>
        <c:minorTickMark val="none"/>
        <c:tickLblPos val="nextTo"/>
        <c:crossAx val="387468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 err="1"/>
              <a:t>Producción</a:t>
            </a:r>
            <a:r>
              <a:rPr lang="en-US" sz="2800" dirty="0"/>
              <a:t> (t) - </a:t>
            </a:r>
            <a:r>
              <a:rPr lang="en-US" sz="2800" dirty="0" err="1"/>
              <a:t>Quinua</a:t>
            </a:r>
            <a:endParaRPr lang="en-US" sz="2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'Gráf. Quinua'!$A$55</c:f>
              <c:strCache>
                <c:ptCount val="1"/>
                <c:pt idx="0">
                  <c:v>Quinua (Grano seco)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solidFill>
                <a:schemeClr val="accent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'Gráf. Quinua'!$B$54:$H$54</c:f>
              <c:numCache>
                <c:formatCode>General</c:formatCode>
                <c:ptCount val="7"/>
                <c:pt idx="0">
                  <c:v>2002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'Gráf. Quinua'!$B$55:$H$55</c:f>
              <c:numCache>
                <c:formatCode>0</c:formatCode>
                <c:ptCount val="7"/>
                <c:pt idx="0">
                  <c:v>203</c:v>
                </c:pt>
                <c:pt idx="1">
                  <c:v>12707.222844234413</c:v>
                </c:pt>
                <c:pt idx="2">
                  <c:v>3903.1466343222728</c:v>
                </c:pt>
                <c:pt idx="3">
                  <c:v>1286.3510223572509</c:v>
                </c:pt>
                <c:pt idx="4">
                  <c:v>2146.3215693828884</c:v>
                </c:pt>
                <c:pt idx="5">
                  <c:v>4504.8261865138184</c:v>
                </c:pt>
                <c:pt idx="6">
                  <c:v>4903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908-4E9E-A623-C2DAC3D29B0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87408064"/>
        <c:axId val="387407280"/>
      </c:lineChart>
      <c:catAx>
        <c:axId val="3874080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Año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87407280"/>
        <c:crosses val="autoZero"/>
        <c:auto val="1"/>
        <c:lblAlgn val="ctr"/>
        <c:lblOffset val="100"/>
        <c:noMultiLvlLbl val="0"/>
      </c:catAx>
      <c:valAx>
        <c:axId val="38740728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Producción (t)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" sourceLinked="1"/>
        <c:majorTickMark val="none"/>
        <c:minorTickMark val="none"/>
        <c:tickLblPos val="nextTo"/>
        <c:crossAx val="387408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40"/>
    </mc:Choice>
    <mc:Fallback>
      <c:style val="40"/>
    </mc:Fallback>
  </mc:AlternateContent>
  <c:chart>
    <c:title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Quinua!$C$7</c:f>
              <c:strCache>
                <c:ptCount val="1"/>
                <c:pt idx="0">
                  <c:v>Superficie Sembrada (ha)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Quinua!$A$8:$B$14</c:f>
              <c:multiLvlStrCache>
                <c:ptCount val="7"/>
                <c:lvl>
                  <c:pt idx="0">
                    <c:v>Solo</c:v>
                  </c:pt>
                  <c:pt idx="1">
                    <c:v>Solo</c:v>
                  </c:pt>
                  <c:pt idx="2">
                    <c:v>Solo</c:v>
                  </c:pt>
                  <c:pt idx="3">
                    <c:v>Solo</c:v>
                  </c:pt>
                  <c:pt idx="4">
                    <c:v>Asociado</c:v>
                  </c:pt>
                  <c:pt idx="5">
                    <c:v>Solo</c:v>
                  </c:pt>
                  <c:pt idx="6">
                    <c:v>Solo</c:v>
                  </c:pt>
                </c:lvl>
                <c:lvl>
                  <c:pt idx="0">
                    <c:v>AZUAY</c:v>
                  </c:pt>
                  <c:pt idx="1">
                    <c:v>CARCHI</c:v>
                  </c:pt>
                  <c:pt idx="2">
                    <c:v>COTOPAXI</c:v>
                  </c:pt>
                  <c:pt idx="3">
                    <c:v>CHIMBORAZO</c:v>
                  </c:pt>
                  <c:pt idx="5">
                    <c:v>IMBABURA</c:v>
                  </c:pt>
                  <c:pt idx="6">
                    <c:v>PICHINCHA</c:v>
                  </c:pt>
                </c:lvl>
              </c:multiLvlStrCache>
            </c:multiLvlStrRef>
          </c:cat>
          <c:val>
            <c:numRef>
              <c:f>Quinua!$C$8:$C$14</c:f>
              <c:numCache>
                <c:formatCode>0</c:formatCode>
                <c:ptCount val="7"/>
                <c:pt idx="0" formatCode="General">
                  <c:v>8</c:v>
                </c:pt>
                <c:pt idx="1">
                  <c:v>1070.1283781547722</c:v>
                </c:pt>
                <c:pt idx="2">
                  <c:v>1726.9850793496009</c:v>
                </c:pt>
                <c:pt idx="3">
                  <c:v>1525.5020918678515</c:v>
                </c:pt>
                <c:pt idx="4">
                  <c:v>28.168070436652201</c:v>
                </c:pt>
                <c:pt idx="5">
                  <c:v>38.458158275195942</c:v>
                </c:pt>
                <c:pt idx="6">
                  <c:v>967.9696495414139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C57-4335-9B35-251298370B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87408456"/>
        <c:axId val="387410024"/>
        <c:axId val="0"/>
      </c:bar3DChart>
      <c:catAx>
        <c:axId val="3874084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s-EC" sz="1200"/>
                  <a:t>Provincia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387410024"/>
        <c:crosses val="autoZero"/>
        <c:auto val="1"/>
        <c:lblAlgn val="ctr"/>
        <c:lblOffset val="100"/>
        <c:noMultiLvlLbl val="0"/>
      </c:catAx>
      <c:valAx>
        <c:axId val="38741002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100"/>
                </a:pPr>
                <a:r>
                  <a:rPr lang="es-EC" sz="1100"/>
                  <a:t>Superficie (ha)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3874084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600" dirty="0"/>
              <a:t>PROMEDIO DE DIAS A PANOJAMIENTO DE LINEAS DE QUINUA, 2020</a:t>
            </a:r>
          </a:p>
        </c:rich>
      </c:tx>
      <c:layout>
        <c:manualLayout>
          <c:xMode val="edge"/>
          <c:yMode val="edge"/>
          <c:x val="0.11891544878851845"/>
          <c:y val="2.605178082041912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559671664388711E-2"/>
          <c:y val="0.20207675337660894"/>
          <c:w val="0.91389522611182739"/>
          <c:h val="0.696332351960893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'CUADROS RESUMIDOS-QUINUA'!$P$30</c:f>
              <c:strCache>
                <c:ptCount val="1"/>
                <c:pt idx="0">
                  <c:v>PROMEDIO DE DIAS A PANOJAMIENTO DE LINEAS DE QUINUA, 2020</c:v>
                </c:pt>
              </c:strCache>
            </c:strRef>
          </c:tx>
          <c:invertIfNegative val="0"/>
          <c:cat>
            <c:strRef>
              <c:f>'CUADROS RESUMIDOS-QUINUA'!$O$31:$O$38</c:f>
              <c:strCache>
                <c:ptCount val="8"/>
                <c:pt idx="0">
                  <c:v>LQEP 4</c:v>
                </c:pt>
                <c:pt idx="1">
                  <c:v>EQ 26</c:v>
                </c:pt>
                <c:pt idx="2">
                  <c:v>EQ 28</c:v>
                </c:pt>
                <c:pt idx="3">
                  <c:v>Q 1</c:v>
                </c:pt>
                <c:pt idx="4">
                  <c:v>EQ 31</c:v>
                </c:pt>
                <c:pt idx="5">
                  <c:v>ECU-6717 </c:v>
                </c:pt>
                <c:pt idx="6">
                  <c:v>I-Tunkahuan</c:v>
                </c:pt>
                <c:pt idx="7">
                  <c:v>T. Local (Chimborazo)</c:v>
                </c:pt>
              </c:strCache>
            </c:strRef>
          </c:cat>
          <c:val>
            <c:numRef>
              <c:f>'CUADROS RESUMIDOS-QUINUA'!$P$31:$P$38</c:f>
              <c:numCache>
                <c:formatCode>General</c:formatCode>
                <c:ptCount val="8"/>
                <c:pt idx="0">
                  <c:v>75</c:v>
                </c:pt>
                <c:pt idx="1">
                  <c:v>73.333336666666654</c:v>
                </c:pt>
                <c:pt idx="2">
                  <c:v>69.666666666666671</c:v>
                </c:pt>
                <c:pt idx="3">
                  <c:v>69.722223333333332</c:v>
                </c:pt>
                <c:pt idx="4">
                  <c:v>78.111113333333336</c:v>
                </c:pt>
                <c:pt idx="5">
                  <c:v>108.11111</c:v>
                </c:pt>
                <c:pt idx="6">
                  <c:v>86.444443333333325</c:v>
                </c:pt>
                <c:pt idx="7">
                  <c:v>99.777776666666668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C22-4F0A-A8B2-48E70804E1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1653896"/>
        <c:axId val="390319256"/>
      </c:barChart>
      <c:catAx>
        <c:axId val="3116538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90319256"/>
        <c:crosses val="autoZero"/>
        <c:auto val="1"/>
        <c:lblAlgn val="ctr"/>
        <c:lblOffset val="100"/>
        <c:noMultiLvlLbl val="0"/>
      </c:catAx>
      <c:valAx>
        <c:axId val="3903192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116538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 dirty="0"/>
              <a:t>Promedio de rendimiento (kg</a:t>
            </a:r>
            <a:r>
              <a:rPr lang="es-ES" baseline="0" dirty="0"/>
              <a:t> </a:t>
            </a:r>
            <a:r>
              <a:rPr lang="es-ES" dirty="0"/>
              <a:t>ha</a:t>
            </a:r>
            <a:r>
              <a:rPr lang="es-ES" baseline="30000" dirty="0"/>
              <a:t>-1</a:t>
            </a:r>
            <a:r>
              <a:rPr lang="es-ES" dirty="0"/>
              <a:t>)</a:t>
            </a:r>
            <a:r>
              <a:rPr lang="es-ES" baseline="0" dirty="0"/>
              <a:t> de </a:t>
            </a:r>
            <a:r>
              <a:rPr lang="es-ES" sz="1800" b="1" baseline="0" dirty="0"/>
              <a:t>líneas</a:t>
            </a:r>
            <a:r>
              <a:rPr lang="es-ES" b="1" baseline="0" dirty="0"/>
              <a:t> </a:t>
            </a:r>
            <a:r>
              <a:rPr lang="es-ES" baseline="0" dirty="0"/>
              <a:t>de quinua, 2020</a:t>
            </a:r>
            <a:endParaRPr lang="es-ES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'CUADROS RESUMIDOS-QUINUA'!$J$40</c:f>
              <c:strCache>
                <c:ptCount val="1"/>
                <c:pt idx="0">
                  <c:v>RENDIMIENTO</c:v>
                </c:pt>
              </c:strCache>
            </c:strRef>
          </c:tx>
          <c:invertIfNegative val="0"/>
          <c:cat>
            <c:strRef>
              <c:f>'CUADROS RESUMIDOS-QUINUA'!$I$41:$I$48</c:f>
              <c:strCache>
                <c:ptCount val="8"/>
                <c:pt idx="0">
                  <c:v>LQEP 4</c:v>
                </c:pt>
                <c:pt idx="1">
                  <c:v>EQ 26</c:v>
                </c:pt>
                <c:pt idx="2">
                  <c:v>EQ 28</c:v>
                </c:pt>
                <c:pt idx="3">
                  <c:v>Q 1</c:v>
                </c:pt>
                <c:pt idx="4">
                  <c:v>EQ 31</c:v>
                </c:pt>
                <c:pt idx="5">
                  <c:v>ECU-6717 </c:v>
                </c:pt>
                <c:pt idx="6">
                  <c:v>I-Tunkahuan</c:v>
                </c:pt>
                <c:pt idx="7">
                  <c:v>T. Local (Chimborazo)</c:v>
                </c:pt>
              </c:strCache>
            </c:strRef>
          </c:cat>
          <c:val>
            <c:numRef>
              <c:f>'CUADROS RESUMIDOS-QUINUA'!$J$41:$J$48</c:f>
              <c:numCache>
                <c:formatCode>General</c:formatCode>
                <c:ptCount val="8"/>
                <c:pt idx="0">
                  <c:v>1270.7183333333335</c:v>
                </c:pt>
                <c:pt idx="1">
                  <c:v>954.68710999999996</c:v>
                </c:pt>
                <c:pt idx="2">
                  <c:v>934.8387766666666</c:v>
                </c:pt>
                <c:pt idx="3">
                  <c:v>918.63655666666671</c:v>
                </c:pt>
                <c:pt idx="4">
                  <c:v>943.57722333333334</c:v>
                </c:pt>
                <c:pt idx="5">
                  <c:v>841.1462233333333</c:v>
                </c:pt>
                <c:pt idx="6">
                  <c:v>871.18100000000004</c:v>
                </c:pt>
                <c:pt idx="7">
                  <c:v>1670.3143333333335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23C-4427-A43D-499349AAD0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0319648"/>
        <c:axId val="390316904"/>
      </c:barChart>
      <c:catAx>
        <c:axId val="3903196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90316904"/>
        <c:crosses val="autoZero"/>
        <c:auto val="1"/>
        <c:lblAlgn val="ctr"/>
        <c:lblOffset val="100"/>
        <c:noMultiLvlLbl val="0"/>
      </c:catAx>
      <c:valAx>
        <c:axId val="3903169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9031964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jpeg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CA2EF0-8E13-4EAA-A583-14BA4DEA1041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8B13C94-85EB-4D04-A893-8865A015EF09}">
      <dgm:prSet phldrT="[Texto]" custT="1"/>
      <dgm:spPr/>
      <dgm:t>
        <a:bodyPr/>
        <a:lstStyle/>
        <a:p>
          <a:r>
            <a:rPr lang="es-ES" sz="1600" b="1" dirty="0" smtClean="0"/>
            <a:t>COLECCIÓN DE GERMOPLASMA</a:t>
          </a:r>
        </a:p>
        <a:p>
          <a:r>
            <a:rPr lang="es-ES" sz="1600" b="1" dirty="0" smtClean="0">
              <a:solidFill>
                <a:srgbClr val="FF0000"/>
              </a:solidFill>
            </a:rPr>
            <a:t>1980</a:t>
          </a:r>
          <a:endParaRPr lang="es-ES" sz="1600" b="1" dirty="0">
            <a:solidFill>
              <a:srgbClr val="FF0000"/>
            </a:solidFill>
          </a:endParaRPr>
        </a:p>
      </dgm:t>
    </dgm:pt>
    <dgm:pt modelId="{C61815DB-A6D1-4A87-8280-332A379BE932}" type="parTrans" cxnId="{5A8D7F46-E08D-4607-9F00-7D2CF62F2B05}">
      <dgm:prSet/>
      <dgm:spPr/>
      <dgm:t>
        <a:bodyPr/>
        <a:lstStyle/>
        <a:p>
          <a:endParaRPr lang="es-ES"/>
        </a:p>
      </dgm:t>
    </dgm:pt>
    <dgm:pt modelId="{35C11B24-5308-44A8-A17F-317327CA3F34}" type="sibTrans" cxnId="{5A8D7F46-E08D-4607-9F00-7D2CF62F2B05}">
      <dgm:prSet/>
      <dgm:spPr/>
      <dgm:t>
        <a:bodyPr/>
        <a:lstStyle/>
        <a:p>
          <a:endParaRPr lang="es-ES"/>
        </a:p>
      </dgm:t>
    </dgm:pt>
    <dgm:pt modelId="{7AE6A84A-4EF0-4B83-9968-9DD82586E0F5}">
      <dgm:prSet phldrT="[Texto]" custT="1"/>
      <dgm:spPr/>
      <dgm:t>
        <a:bodyPr/>
        <a:lstStyle/>
        <a:p>
          <a:r>
            <a:rPr lang="es-ES" sz="2000" b="1" dirty="0" smtClean="0"/>
            <a:t>HIBRIDACIÓN</a:t>
          </a:r>
        </a:p>
        <a:p>
          <a:r>
            <a:rPr lang="es-ES" sz="1600" b="1" dirty="0" smtClean="0"/>
            <a:t>Inicio: </a:t>
          </a:r>
          <a:r>
            <a:rPr lang="es-ES" sz="1600" b="1" dirty="0" smtClean="0">
              <a:solidFill>
                <a:srgbClr val="FF0000"/>
              </a:solidFill>
            </a:rPr>
            <a:t>2009</a:t>
          </a:r>
          <a:endParaRPr lang="es-ES" sz="1600" b="1" dirty="0">
            <a:solidFill>
              <a:srgbClr val="FF0000"/>
            </a:solidFill>
          </a:endParaRPr>
        </a:p>
      </dgm:t>
    </dgm:pt>
    <dgm:pt modelId="{DEFB0C81-4CFB-4109-93D1-23A5DF5E5555}" type="parTrans" cxnId="{ECE20CAE-2A0E-4B1B-B992-E600075708D9}">
      <dgm:prSet/>
      <dgm:spPr>
        <a:ln w="57150"/>
      </dgm:spPr>
      <dgm:t>
        <a:bodyPr/>
        <a:lstStyle/>
        <a:p>
          <a:endParaRPr lang="es-ES"/>
        </a:p>
      </dgm:t>
    </dgm:pt>
    <dgm:pt modelId="{B4690EAF-1626-4883-8FFD-0249BF36BD19}" type="sibTrans" cxnId="{ECE20CAE-2A0E-4B1B-B992-E600075708D9}">
      <dgm:prSet/>
      <dgm:spPr/>
      <dgm:t>
        <a:bodyPr/>
        <a:lstStyle/>
        <a:p>
          <a:endParaRPr lang="es-ES"/>
        </a:p>
      </dgm:t>
    </dgm:pt>
    <dgm:pt modelId="{043F090D-57CA-4114-85E7-FDA924E2D0D9}">
      <dgm:prSet phldrT="[Texto]" custT="1"/>
      <dgm:spPr>
        <a:solidFill>
          <a:srgbClr val="92D050"/>
        </a:solidFill>
      </dgm:spPr>
      <dgm:t>
        <a:bodyPr/>
        <a:lstStyle/>
        <a:p>
          <a:pPr algn="just"/>
          <a:r>
            <a:rPr lang="es-ES" sz="1400" b="1" dirty="0" smtClean="0">
              <a:solidFill>
                <a:srgbClr val="FF0000"/>
              </a:solidFill>
            </a:rPr>
            <a:t>2009-2021</a:t>
          </a:r>
        </a:p>
        <a:p>
          <a:pPr algn="just"/>
          <a:r>
            <a:rPr lang="es-ES" sz="1200" b="1" dirty="0" smtClean="0"/>
            <a:t>LINEAS PROMISORIAS</a:t>
          </a:r>
        </a:p>
        <a:p>
          <a:pPr algn="just"/>
          <a:r>
            <a:rPr lang="es-ES" sz="1200" dirty="0" smtClean="0"/>
            <a:t>- Precoces</a:t>
          </a:r>
        </a:p>
        <a:p>
          <a:pPr algn="just"/>
          <a:r>
            <a:rPr lang="es-ES" sz="1200" dirty="0" smtClean="0"/>
            <a:t>- Menor altura de   planta</a:t>
          </a:r>
        </a:p>
        <a:p>
          <a:pPr algn="just"/>
          <a:r>
            <a:rPr lang="es-ES" sz="1200" dirty="0" smtClean="0"/>
            <a:t>- Bajo saponina</a:t>
          </a:r>
        </a:p>
        <a:p>
          <a:pPr algn="just"/>
          <a:r>
            <a:rPr lang="es-ES" sz="1200" dirty="0" smtClean="0"/>
            <a:t>- Grano blanco-crema</a:t>
          </a:r>
        </a:p>
        <a:p>
          <a:pPr algn="just"/>
          <a:endParaRPr lang="es-ES" sz="1200" dirty="0"/>
        </a:p>
      </dgm:t>
    </dgm:pt>
    <dgm:pt modelId="{0B1231CB-62D8-42C7-B033-16B349AB1016}" type="parTrans" cxnId="{42850962-4B79-4ADC-A974-289E8270C451}">
      <dgm:prSet/>
      <dgm:spPr>
        <a:ln w="28575"/>
      </dgm:spPr>
      <dgm:t>
        <a:bodyPr/>
        <a:lstStyle/>
        <a:p>
          <a:endParaRPr lang="es-ES"/>
        </a:p>
      </dgm:t>
    </dgm:pt>
    <dgm:pt modelId="{396CD771-645E-41BF-BC15-F7FD7ABC61C7}" type="sibTrans" cxnId="{42850962-4B79-4ADC-A974-289E8270C451}">
      <dgm:prSet/>
      <dgm:spPr/>
      <dgm:t>
        <a:bodyPr/>
        <a:lstStyle/>
        <a:p>
          <a:endParaRPr lang="es-ES"/>
        </a:p>
      </dgm:t>
    </dgm:pt>
    <dgm:pt modelId="{D199D498-2184-465A-963F-0031E58AC99F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ES" sz="1400" b="1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600" b="1" dirty="0" smtClean="0">
              <a:solidFill>
                <a:srgbClr val="FF0000"/>
              </a:solidFill>
            </a:rPr>
            <a:t>2018-2021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400" b="1" dirty="0" smtClean="0"/>
            <a:t>GRANO NEGRO Y ROJO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400" dirty="0" smtClean="0"/>
            <a:t>- POBLACIONES F3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400" dirty="0" smtClean="0"/>
            <a:t>-Precoces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400" dirty="0" smtClean="0"/>
            <a:t>-bajo saponina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400" dirty="0" smtClean="0"/>
            <a:t>- Resistencia a mildiu</a:t>
          </a:r>
        </a:p>
        <a:p>
          <a:pPr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dirty="0"/>
        </a:p>
      </dgm:t>
    </dgm:pt>
    <dgm:pt modelId="{FFCE4C71-3DEC-42D9-A57F-F75590853802}" type="parTrans" cxnId="{1AE62D99-A441-4EED-9477-2D309A8A9E14}">
      <dgm:prSet/>
      <dgm:spPr>
        <a:ln>
          <a:solidFill>
            <a:schemeClr val="tx1"/>
          </a:solidFill>
        </a:ln>
      </dgm:spPr>
      <dgm:t>
        <a:bodyPr/>
        <a:lstStyle/>
        <a:p>
          <a:endParaRPr lang="es-ES"/>
        </a:p>
      </dgm:t>
    </dgm:pt>
    <dgm:pt modelId="{79F19643-75AE-49FE-BF99-9F17AFC91D45}" type="sibTrans" cxnId="{1AE62D99-A441-4EED-9477-2D309A8A9E14}">
      <dgm:prSet/>
      <dgm:spPr/>
      <dgm:t>
        <a:bodyPr/>
        <a:lstStyle/>
        <a:p>
          <a:endParaRPr lang="es-ES"/>
        </a:p>
      </dgm:t>
    </dgm:pt>
    <dgm:pt modelId="{6FCB89E5-9F93-438E-AD48-D74BA38B5E91}">
      <dgm:prSet phldrT="[Texto]" custT="1"/>
      <dgm:spPr/>
      <dgm:t>
        <a:bodyPr/>
        <a:lstStyle/>
        <a:p>
          <a:r>
            <a:rPr lang="es-ES" sz="1800" b="1" dirty="0" smtClean="0">
              <a:solidFill>
                <a:schemeClr val="tx1"/>
              </a:solidFill>
            </a:rPr>
            <a:t>SELECCIÓN</a:t>
          </a:r>
        </a:p>
        <a:p>
          <a:r>
            <a:rPr lang="es-ES" sz="1600" b="1" dirty="0" smtClean="0">
              <a:solidFill>
                <a:srgbClr val="FF0000"/>
              </a:solidFill>
            </a:rPr>
            <a:t>1986</a:t>
          </a:r>
        </a:p>
        <a:p>
          <a:r>
            <a:rPr lang="es-ES" sz="1400" dirty="0" smtClean="0"/>
            <a:t>PRIMERAS VARIEDADES AMARGAS</a:t>
          </a:r>
          <a:endParaRPr lang="es-ES" sz="1400" dirty="0"/>
        </a:p>
      </dgm:t>
    </dgm:pt>
    <dgm:pt modelId="{762AE237-A25A-4FD2-922C-19D83FE153CB}" type="parTrans" cxnId="{40429AD9-2739-4246-AB3B-D5EB02C9A30C}">
      <dgm:prSet/>
      <dgm:spPr>
        <a:ln w="57150">
          <a:solidFill>
            <a:schemeClr val="accent1"/>
          </a:solidFill>
        </a:ln>
      </dgm:spPr>
      <dgm:t>
        <a:bodyPr/>
        <a:lstStyle/>
        <a:p>
          <a:endParaRPr lang="es-ES"/>
        </a:p>
      </dgm:t>
    </dgm:pt>
    <dgm:pt modelId="{F5077E4F-937A-48A7-8EA2-76F13FB8F7D6}" type="sibTrans" cxnId="{40429AD9-2739-4246-AB3B-D5EB02C9A30C}">
      <dgm:prSet/>
      <dgm:spPr/>
      <dgm:t>
        <a:bodyPr/>
        <a:lstStyle/>
        <a:p>
          <a:endParaRPr lang="es-ES"/>
        </a:p>
      </dgm:t>
    </dgm:pt>
    <dgm:pt modelId="{81C3DD57-5B47-4A96-98A0-E43A04A30748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es-ES" sz="1600" b="1" dirty="0" smtClean="0"/>
            <a:t>1992</a:t>
          </a:r>
          <a:r>
            <a:rPr lang="es-ES" sz="1400" dirty="0" smtClean="0"/>
            <a:t>  </a:t>
          </a:r>
        </a:p>
        <a:p>
          <a:r>
            <a:rPr lang="es-ES" sz="1400" dirty="0" smtClean="0"/>
            <a:t>-INIAP TUNKAHUAN</a:t>
          </a:r>
        </a:p>
        <a:p>
          <a:r>
            <a:rPr lang="es-ES" sz="1600" b="1" dirty="0" smtClean="0"/>
            <a:t>2005 </a:t>
          </a:r>
        </a:p>
        <a:p>
          <a:r>
            <a:rPr lang="es-ES" sz="1400" dirty="0" smtClean="0"/>
            <a:t>- INIAP  PATA DE VENADO</a:t>
          </a:r>
        </a:p>
        <a:p>
          <a:endParaRPr lang="es-ES" sz="1400" dirty="0"/>
        </a:p>
      </dgm:t>
    </dgm:pt>
    <dgm:pt modelId="{93A5EBDC-97A5-49E0-A74D-98F16AE6FC87}" type="parTrans" cxnId="{77D12EA6-7522-492A-B328-CFF3770C6753}">
      <dgm:prSet/>
      <dgm:spPr>
        <a:ln w="28575">
          <a:solidFill>
            <a:schemeClr val="tx2"/>
          </a:solidFill>
        </a:ln>
      </dgm:spPr>
      <dgm:t>
        <a:bodyPr/>
        <a:lstStyle/>
        <a:p>
          <a:endParaRPr lang="es-ES"/>
        </a:p>
      </dgm:t>
    </dgm:pt>
    <dgm:pt modelId="{246976F4-0E47-4D36-A1BA-4EFE58F8D6C8}" type="sibTrans" cxnId="{77D12EA6-7522-492A-B328-CFF3770C6753}">
      <dgm:prSet/>
      <dgm:spPr/>
      <dgm:t>
        <a:bodyPr/>
        <a:lstStyle/>
        <a:p>
          <a:endParaRPr lang="es-ES"/>
        </a:p>
      </dgm:t>
    </dgm:pt>
    <dgm:pt modelId="{E7A08031-35FE-46A2-8F76-8E5274574971}" type="pres">
      <dgm:prSet presAssocID="{71CA2EF0-8E13-4EAA-A583-14BA4DEA104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184070E2-F6DA-454E-A3AE-F6E3C998279F}" type="pres">
      <dgm:prSet presAssocID="{D8B13C94-85EB-4D04-A893-8865A015EF09}" presName="hierRoot1" presStyleCnt="0"/>
      <dgm:spPr/>
    </dgm:pt>
    <dgm:pt modelId="{CCECB45D-4C18-4628-AE13-211CF2733DC9}" type="pres">
      <dgm:prSet presAssocID="{D8B13C94-85EB-4D04-A893-8865A015EF09}" presName="composite" presStyleCnt="0"/>
      <dgm:spPr/>
    </dgm:pt>
    <dgm:pt modelId="{79742D5E-7B31-4861-9F12-E4CF2322454E}" type="pres">
      <dgm:prSet presAssocID="{D8B13C94-85EB-4D04-A893-8865A015EF09}" presName="image" presStyleLbl="node0" presStyleIdx="0" presStyleCnt="1" custAng="15985478" custLinFactNeighborX="-4734" custLinFactNeighborY="-58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D490BE9B-6FC1-4BEA-BEE3-1AA0D94B8504}" type="pres">
      <dgm:prSet presAssocID="{D8B13C94-85EB-4D04-A893-8865A015EF09}" presName="text" presStyleLbl="revTx" presStyleIdx="0" presStyleCnt="6" custScaleX="143454" custLinFactNeighborX="18811" custLinFactNeighborY="-593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C7B546D-186F-436C-93F7-8443A7C9B60A}" type="pres">
      <dgm:prSet presAssocID="{D8B13C94-85EB-4D04-A893-8865A015EF09}" presName="hierChild2" presStyleCnt="0"/>
      <dgm:spPr/>
    </dgm:pt>
    <dgm:pt modelId="{C37436FE-CED0-4EE2-BF56-84C49050A6B2}" type="pres">
      <dgm:prSet presAssocID="{DEFB0C81-4CFB-4109-93D1-23A5DF5E5555}" presName="Name10" presStyleLbl="parChTrans1D2" presStyleIdx="0" presStyleCnt="2"/>
      <dgm:spPr/>
      <dgm:t>
        <a:bodyPr/>
        <a:lstStyle/>
        <a:p>
          <a:endParaRPr lang="es-ES"/>
        </a:p>
      </dgm:t>
    </dgm:pt>
    <dgm:pt modelId="{DE844140-F517-4504-9CF6-08F0158D73C9}" type="pres">
      <dgm:prSet presAssocID="{7AE6A84A-4EF0-4B83-9968-9DD82586E0F5}" presName="hierRoot2" presStyleCnt="0"/>
      <dgm:spPr/>
    </dgm:pt>
    <dgm:pt modelId="{37DBF59F-A08B-4872-B5FF-FF3C559D6063}" type="pres">
      <dgm:prSet presAssocID="{7AE6A84A-4EF0-4B83-9968-9DD82586E0F5}" presName="composite2" presStyleCnt="0"/>
      <dgm:spPr/>
    </dgm:pt>
    <dgm:pt modelId="{5B1B7B29-91B8-46D4-AB11-904C6E754CFE}" type="pres">
      <dgm:prSet presAssocID="{7AE6A84A-4EF0-4B83-9968-9DD82586E0F5}" presName="image2" presStyleLbl="node2" presStyleIdx="0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878D875-2C5F-42A3-AE3E-5E443EFC3A9D}" type="pres">
      <dgm:prSet presAssocID="{7AE6A84A-4EF0-4B83-9968-9DD82586E0F5}" presName="text2" presStyleLbl="revTx" presStyleIdx="1" presStyleCnt="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B123F22-AB03-435E-971E-2282CDB170F5}" type="pres">
      <dgm:prSet presAssocID="{7AE6A84A-4EF0-4B83-9968-9DD82586E0F5}" presName="hierChild3" presStyleCnt="0"/>
      <dgm:spPr/>
    </dgm:pt>
    <dgm:pt modelId="{2175334E-BFCE-4DD1-934A-E6739552EF85}" type="pres">
      <dgm:prSet presAssocID="{0B1231CB-62D8-42C7-B033-16B349AB1016}" presName="Name17" presStyleLbl="parChTrans1D3" presStyleIdx="0" presStyleCnt="3"/>
      <dgm:spPr/>
      <dgm:t>
        <a:bodyPr/>
        <a:lstStyle/>
        <a:p>
          <a:endParaRPr lang="es-ES"/>
        </a:p>
      </dgm:t>
    </dgm:pt>
    <dgm:pt modelId="{BD627DF2-33E5-4D53-9EF1-E582BD272FFF}" type="pres">
      <dgm:prSet presAssocID="{043F090D-57CA-4114-85E7-FDA924E2D0D9}" presName="hierRoot3" presStyleCnt="0"/>
      <dgm:spPr/>
    </dgm:pt>
    <dgm:pt modelId="{C629B0D5-ACB3-48D8-9708-57F04AA7B1A9}" type="pres">
      <dgm:prSet presAssocID="{043F090D-57CA-4114-85E7-FDA924E2D0D9}" presName="composite3" presStyleCnt="0"/>
      <dgm:spPr/>
    </dgm:pt>
    <dgm:pt modelId="{28D079C7-0C35-40AF-BA9A-C675741C62A2}" type="pres">
      <dgm:prSet presAssocID="{043F090D-57CA-4114-85E7-FDA924E2D0D9}" presName="image3" presStyleLbl="node3" presStyleIdx="0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756DBC7-DE56-47F9-904E-8F95941CC3CE}" type="pres">
      <dgm:prSet presAssocID="{043F090D-57CA-4114-85E7-FDA924E2D0D9}" presName="text3" presStyleLbl="revTx" presStyleIdx="2" presStyleCnt="6" custScaleX="88577" custScaleY="189194" custLinFactNeighborX="-2911" custLinFactNeighborY="3180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353ED13-1A1F-4DBA-8070-8096BE0E730B}" type="pres">
      <dgm:prSet presAssocID="{043F090D-57CA-4114-85E7-FDA924E2D0D9}" presName="hierChild4" presStyleCnt="0"/>
      <dgm:spPr/>
    </dgm:pt>
    <dgm:pt modelId="{63B41D73-249D-4113-A706-B0D1E4016DB0}" type="pres">
      <dgm:prSet presAssocID="{FFCE4C71-3DEC-42D9-A57F-F75590853802}" presName="Name17" presStyleLbl="parChTrans1D3" presStyleIdx="1" presStyleCnt="3"/>
      <dgm:spPr/>
      <dgm:t>
        <a:bodyPr/>
        <a:lstStyle/>
        <a:p>
          <a:endParaRPr lang="es-ES"/>
        </a:p>
      </dgm:t>
    </dgm:pt>
    <dgm:pt modelId="{5A0E739A-45AB-4CA2-968A-1CF075F5BDC5}" type="pres">
      <dgm:prSet presAssocID="{D199D498-2184-465A-963F-0031E58AC99F}" presName="hierRoot3" presStyleCnt="0"/>
      <dgm:spPr/>
    </dgm:pt>
    <dgm:pt modelId="{98A35587-8157-450D-B07D-ABADCA635415}" type="pres">
      <dgm:prSet presAssocID="{D199D498-2184-465A-963F-0031E58AC99F}" presName="composite3" presStyleCnt="0"/>
      <dgm:spPr/>
    </dgm:pt>
    <dgm:pt modelId="{DECCF1E8-268D-4375-AC2B-33EFA65F7D2A}" type="pres">
      <dgm:prSet presAssocID="{D199D498-2184-465A-963F-0031E58AC99F}" presName="image3" presStyleLbl="node3" presStyleIdx="1" presStyleCnt="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1C239364-17D2-46A8-B540-8B2AD21E1714}" type="pres">
      <dgm:prSet presAssocID="{D199D498-2184-465A-963F-0031E58AC99F}" presName="text3" presStyleLbl="revTx" presStyleIdx="3" presStyleCnt="6" custScaleX="101933" custScaleY="139508" custLinFactNeighborX="220" custLinFactNeighborY="4002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54F1D9B-6ADB-41AC-A075-EA791982FAF5}" type="pres">
      <dgm:prSet presAssocID="{D199D498-2184-465A-963F-0031E58AC99F}" presName="hierChild4" presStyleCnt="0"/>
      <dgm:spPr/>
    </dgm:pt>
    <dgm:pt modelId="{FBEEA57C-9E89-4FF5-93B5-769B48728BDC}" type="pres">
      <dgm:prSet presAssocID="{762AE237-A25A-4FD2-922C-19D83FE153CB}" presName="Name10" presStyleLbl="parChTrans1D2" presStyleIdx="1" presStyleCnt="2"/>
      <dgm:spPr/>
      <dgm:t>
        <a:bodyPr/>
        <a:lstStyle/>
        <a:p>
          <a:endParaRPr lang="es-ES"/>
        </a:p>
      </dgm:t>
    </dgm:pt>
    <dgm:pt modelId="{46A4E1EF-3AC3-47C9-951A-2709C2C7C792}" type="pres">
      <dgm:prSet presAssocID="{6FCB89E5-9F93-438E-AD48-D74BA38B5E91}" presName="hierRoot2" presStyleCnt="0"/>
      <dgm:spPr/>
    </dgm:pt>
    <dgm:pt modelId="{C90FD7AC-5AF4-4A29-A53D-FA7E8A28CC56}" type="pres">
      <dgm:prSet presAssocID="{6FCB89E5-9F93-438E-AD48-D74BA38B5E91}" presName="composite2" presStyleCnt="0"/>
      <dgm:spPr/>
    </dgm:pt>
    <dgm:pt modelId="{604D649D-D0A2-4374-AD9B-3C9D1808537F}" type="pres">
      <dgm:prSet presAssocID="{6FCB89E5-9F93-438E-AD48-D74BA38B5E91}" presName="image2" presStyleLbl="node2" presStyleIdx="1" presStyleCnt="2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43A8EA97-22E4-438C-85A0-710E198DB07C}" type="pres">
      <dgm:prSet presAssocID="{6FCB89E5-9F93-438E-AD48-D74BA38B5E91}" presName="text2" presStyleLbl="revTx" presStyleIdx="4" presStyleCnt="6" custScaleX="103061" custScaleY="124753" custLinFactNeighborX="126" custLinFactNeighborY="-977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8AFF69B-F438-4036-9FBD-092459A8B085}" type="pres">
      <dgm:prSet presAssocID="{6FCB89E5-9F93-438E-AD48-D74BA38B5E91}" presName="hierChild3" presStyleCnt="0"/>
      <dgm:spPr/>
    </dgm:pt>
    <dgm:pt modelId="{4B9CB84A-67ED-4F0D-9958-8DC5B22B9BE9}" type="pres">
      <dgm:prSet presAssocID="{93A5EBDC-97A5-49E0-A74D-98F16AE6FC87}" presName="Name17" presStyleLbl="parChTrans1D3" presStyleIdx="2" presStyleCnt="3"/>
      <dgm:spPr/>
      <dgm:t>
        <a:bodyPr/>
        <a:lstStyle/>
        <a:p>
          <a:endParaRPr lang="es-ES"/>
        </a:p>
      </dgm:t>
    </dgm:pt>
    <dgm:pt modelId="{E0E2EE40-698D-4676-A7B9-47D5143CBA49}" type="pres">
      <dgm:prSet presAssocID="{81C3DD57-5B47-4A96-98A0-E43A04A30748}" presName="hierRoot3" presStyleCnt="0"/>
      <dgm:spPr/>
    </dgm:pt>
    <dgm:pt modelId="{B2403B8A-D451-445B-A596-FDEE0023E7AC}" type="pres">
      <dgm:prSet presAssocID="{81C3DD57-5B47-4A96-98A0-E43A04A30748}" presName="composite3" presStyleCnt="0"/>
      <dgm:spPr/>
    </dgm:pt>
    <dgm:pt modelId="{9CE5A147-79DB-4DD9-96FD-7A28AB764661}" type="pres">
      <dgm:prSet presAssocID="{81C3DD57-5B47-4A96-98A0-E43A04A30748}" presName="image3" presStyleLbl="node3" presStyleIdx="2" presStyleCnt="3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E236D204-EC4C-4D93-A733-9BA9207B7AE0}" type="pres">
      <dgm:prSet presAssocID="{81C3DD57-5B47-4A96-98A0-E43A04A30748}" presName="text3" presStyleLbl="revTx" presStyleIdx="5" presStyleCnt="6" custScaleY="15787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A8295F7-7772-4ABE-9B65-5B38A0B7E64A}" type="pres">
      <dgm:prSet presAssocID="{81C3DD57-5B47-4A96-98A0-E43A04A30748}" presName="hierChild4" presStyleCnt="0"/>
      <dgm:spPr/>
    </dgm:pt>
  </dgm:ptLst>
  <dgm:cxnLst>
    <dgm:cxn modelId="{73EDB1CB-6D42-428F-99B8-AF12347FC29C}" type="presOf" srcId="{762AE237-A25A-4FD2-922C-19D83FE153CB}" destId="{FBEEA57C-9E89-4FF5-93B5-769B48728BDC}" srcOrd="0" destOrd="0" presId="urn:microsoft.com/office/officeart/2009/layout/CirclePictureHierarchy"/>
    <dgm:cxn modelId="{077A2DCF-A947-4177-9FE0-FD57E1A988A1}" type="presOf" srcId="{7AE6A84A-4EF0-4B83-9968-9DD82586E0F5}" destId="{0878D875-2C5F-42A3-AE3E-5E443EFC3A9D}" srcOrd="0" destOrd="0" presId="urn:microsoft.com/office/officeart/2009/layout/CirclePictureHierarchy"/>
    <dgm:cxn modelId="{ECE20CAE-2A0E-4B1B-B992-E600075708D9}" srcId="{D8B13C94-85EB-4D04-A893-8865A015EF09}" destId="{7AE6A84A-4EF0-4B83-9968-9DD82586E0F5}" srcOrd="0" destOrd="0" parTransId="{DEFB0C81-4CFB-4109-93D1-23A5DF5E5555}" sibTransId="{B4690EAF-1626-4883-8FFD-0249BF36BD19}"/>
    <dgm:cxn modelId="{786A4155-7420-4FA2-A162-3D569BEB107E}" type="presOf" srcId="{D199D498-2184-465A-963F-0031E58AC99F}" destId="{1C239364-17D2-46A8-B540-8B2AD21E1714}" srcOrd="0" destOrd="0" presId="urn:microsoft.com/office/officeart/2009/layout/CirclePictureHierarchy"/>
    <dgm:cxn modelId="{A49E8FCA-73FC-43FC-AA10-F5F7A78134DF}" type="presOf" srcId="{6FCB89E5-9F93-438E-AD48-D74BA38B5E91}" destId="{43A8EA97-22E4-438C-85A0-710E198DB07C}" srcOrd="0" destOrd="0" presId="urn:microsoft.com/office/officeart/2009/layout/CirclePictureHierarchy"/>
    <dgm:cxn modelId="{DA2C4C9B-320E-4E8A-8D16-09CF651DBA8D}" type="presOf" srcId="{93A5EBDC-97A5-49E0-A74D-98F16AE6FC87}" destId="{4B9CB84A-67ED-4F0D-9958-8DC5B22B9BE9}" srcOrd="0" destOrd="0" presId="urn:microsoft.com/office/officeart/2009/layout/CirclePictureHierarchy"/>
    <dgm:cxn modelId="{77D12EA6-7522-492A-B328-CFF3770C6753}" srcId="{6FCB89E5-9F93-438E-AD48-D74BA38B5E91}" destId="{81C3DD57-5B47-4A96-98A0-E43A04A30748}" srcOrd="0" destOrd="0" parTransId="{93A5EBDC-97A5-49E0-A74D-98F16AE6FC87}" sibTransId="{246976F4-0E47-4D36-A1BA-4EFE58F8D6C8}"/>
    <dgm:cxn modelId="{28DEBA26-0495-467F-B60B-461F96DB1DF0}" type="presOf" srcId="{81C3DD57-5B47-4A96-98A0-E43A04A30748}" destId="{E236D204-EC4C-4D93-A733-9BA9207B7AE0}" srcOrd="0" destOrd="0" presId="urn:microsoft.com/office/officeart/2009/layout/CirclePictureHierarchy"/>
    <dgm:cxn modelId="{81096F5A-4E50-4895-B82A-B191763E921F}" type="presOf" srcId="{043F090D-57CA-4114-85E7-FDA924E2D0D9}" destId="{6756DBC7-DE56-47F9-904E-8F95941CC3CE}" srcOrd="0" destOrd="0" presId="urn:microsoft.com/office/officeart/2009/layout/CirclePictureHierarchy"/>
    <dgm:cxn modelId="{1AE62D99-A441-4EED-9477-2D309A8A9E14}" srcId="{7AE6A84A-4EF0-4B83-9968-9DD82586E0F5}" destId="{D199D498-2184-465A-963F-0031E58AC99F}" srcOrd="1" destOrd="0" parTransId="{FFCE4C71-3DEC-42D9-A57F-F75590853802}" sibTransId="{79F19643-75AE-49FE-BF99-9F17AFC91D45}"/>
    <dgm:cxn modelId="{42850962-4B79-4ADC-A974-289E8270C451}" srcId="{7AE6A84A-4EF0-4B83-9968-9DD82586E0F5}" destId="{043F090D-57CA-4114-85E7-FDA924E2D0D9}" srcOrd="0" destOrd="0" parTransId="{0B1231CB-62D8-42C7-B033-16B349AB1016}" sibTransId="{396CD771-645E-41BF-BC15-F7FD7ABC61C7}"/>
    <dgm:cxn modelId="{5A8D7F46-E08D-4607-9F00-7D2CF62F2B05}" srcId="{71CA2EF0-8E13-4EAA-A583-14BA4DEA1041}" destId="{D8B13C94-85EB-4D04-A893-8865A015EF09}" srcOrd="0" destOrd="0" parTransId="{C61815DB-A6D1-4A87-8280-332A379BE932}" sibTransId="{35C11B24-5308-44A8-A17F-317327CA3F34}"/>
    <dgm:cxn modelId="{40429AD9-2739-4246-AB3B-D5EB02C9A30C}" srcId="{D8B13C94-85EB-4D04-A893-8865A015EF09}" destId="{6FCB89E5-9F93-438E-AD48-D74BA38B5E91}" srcOrd="1" destOrd="0" parTransId="{762AE237-A25A-4FD2-922C-19D83FE153CB}" sibTransId="{F5077E4F-937A-48A7-8EA2-76F13FB8F7D6}"/>
    <dgm:cxn modelId="{E658B437-8B04-4E3C-BE18-7610A720D2E8}" type="presOf" srcId="{0B1231CB-62D8-42C7-B033-16B349AB1016}" destId="{2175334E-BFCE-4DD1-934A-E6739552EF85}" srcOrd="0" destOrd="0" presId="urn:microsoft.com/office/officeart/2009/layout/CirclePictureHierarchy"/>
    <dgm:cxn modelId="{0F88F85D-81D5-4194-AB24-3837675FD9ED}" type="presOf" srcId="{D8B13C94-85EB-4D04-A893-8865A015EF09}" destId="{D490BE9B-6FC1-4BEA-BEE3-1AA0D94B8504}" srcOrd="0" destOrd="0" presId="urn:microsoft.com/office/officeart/2009/layout/CirclePictureHierarchy"/>
    <dgm:cxn modelId="{B3BFFB10-B4B5-4637-9BFC-A89C65623E60}" type="presOf" srcId="{71CA2EF0-8E13-4EAA-A583-14BA4DEA1041}" destId="{E7A08031-35FE-46A2-8F76-8E5274574971}" srcOrd="0" destOrd="0" presId="urn:microsoft.com/office/officeart/2009/layout/CirclePictureHierarchy"/>
    <dgm:cxn modelId="{6F1BB47B-EB8B-4C61-A4BB-716796B7B2FC}" type="presOf" srcId="{DEFB0C81-4CFB-4109-93D1-23A5DF5E5555}" destId="{C37436FE-CED0-4EE2-BF56-84C49050A6B2}" srcOrd="0" destOrd="0" presId="urn:microsoft.com/office/officeart/2009/layout/CirclePictureHierarchy"/>
    <dgm:cxn modelId="{F66F1FED-83D8-43E0-B6EC-576D83A0C0D2}" type="presOf" srcId="{FFCE4C71-3DEC-42D9-A57F-F75590853802}" destId="{63B41D73-249D-4113-A706-B0D1E4016DB0}" srcOrd="0" destOrd="0" presId="urn:microsoft.com/office/officeart/2009/layout/CirclePictureHierarchy"/>
    <dgm:cxn modelId="{8F427BCD-6270-4C91-8F21-BEB686B4E70F}" type="presParOf" srcId="{E7A08031-35FE-46A2-8F76-8E5274574971}" destId="{184070E2-F6DA-454E-A3AE-F6E3C998279F}" srcOrd="0" destOrd="0" presId="urn:microsoft.com/office/officeart/2009/layout/CirclePictureHierarchy"/>
    <dgm:cxn modelId="{2CC879A6-8872-45B5-9229-7E7D5E4579F2}" type="presParOf" srcId="{184070E2-F6DA-454E-A3AE-F6E3C998279F}" destId="{CCECB45D-4C18-4628-AE13-211CF2733DC9}" srcOrd="0" destOrd="0" presId="urn:microsoft.com/office/officeart/2009/layout/CirclePictureHierarchy"/>
    <dgm:cxn modelId="{2256A6A1-A297-461D-B9CD-56EA06589B41}" type="presParOf" srcId="{CCECB45D-4C18-4628-AE13-211CF2733DC9}" destId="{79742D5E-7B31-4861-9F12-E4CF2322454E}" srcOrd="0" destOrd="0" presId="urn:microsoft.com/office/officeart/2009/layout/CirclePictureHierarchy"/>
    <dgm:cxn modelId="{007680AE-82C3-485E-8A77-D8195977E215}" type="presParOf" srcId="{CCECB45D-4C18-4628-AE13-211CF2733DC9}" destId="{D490BE9B-6FC1-4BEA-BEE3-1AA0D94B8504}" srcOrd="1" destOrd="0" presId="urn:microsoft.com/office/officeart/2009/layout/CirclePictureHierarchy"/>
    <dgm:cxn modelId="{89C31998-C76D-4196-BE67-5BC787F43D8B}" type="presParOf" srcId="{184070E2-F6DA-454E-A3AE-F6E3C998279F}" destId="{7C7B546D-186F-436C-93F7-8443A7C9B60A}" srcOrd="1" destOrd="0" presId="urn:microsoft.com/office/officeart/2009/layout/CirclePictureHierarchy"/>
    <dgm:cxn modelId="{D152E81E-8904-4B47-9197-81E031096D40}" type="presParOf" srcId="{7C7B546D-186F-436C-93F7-8443A7C9B60A}" destId="{C37436FE-CED0-4EE2-BF56-84C49050A6B2}" srcOrd="0" destOrd="0" presId="urn:microsoft.com/office/officeart/2009/layout/CirclePictureHierarchy"/>
    <dgm:cxn modelId="{F94C6AFE-CF1C-4BDB-AB43-0CACA9BBBDA0}" type="presParOf" srcId="{7C7B546D-186F-436C-93F7-8443A7C9B60A}" destId="{DE844140-F517-4504-9CF6-08F0158D73C9}" srcOrd="1" destOrd="0" presId="urn:microsoft.com/office/officeart/2009/layout/CirclePictureHierarchy"/>
    <dgm:cxn modelId="{87E22CBD-3CD0-4E23-8759-4AF4BC966822}" type="presParOf" srcId="{DE844140-F517-4504-9CF6-08F0158D73C9}" destId="{37DBF59F-A08B-4872-B5FF-FF3C559D6063}" srcOrd="0" destOrd="0" presId="urn:microsoft.com/office/officeart/2009/layout/CirclePictureHierarchy"/>
    <dgm:cxn modelId="{BD3697A7-4733-4CF5-B1FD-5765054CDFD2}" type="presParOf" srcId="{37DBF59F-A08B-4872-B5FF-FF3C559D6063}" destId="{5B1B7B29-91B8-46D4-AB11-904C6E754CFE}" srcOrd="0" destOrd="0" presId="urn:microsoft.com/office/officeart/2009/layout/CirclePictureHierarchy"/>
    <dgm:cxn modelId="{CF6F8C29-D8A1-40EE-BA58-AD4726D0461C}" type="presParOf" srcId="{37DBF59F-A08B-4872-B5FF-FF3C559D6063}" destId="{0878D875-2C5F-42A3-AE3E-5E443EFC3A9D}" srcOrd="1" destOrd="0" presId="urn:microsoft.com/office/officeart/2009/layout/CirclePictureHierarchy"/>
    <dgm:cxn modelId="{F61ACCE4-7F06-44E0-A693-166FF0247BF5}" type="presParOf" srcId="{DE844140-F517-4504-9CF6-08F0158D73C9}" destId="{0B123F22-AB03-435E-971E-2282CDB170F5}" srcOrd="1" destOrd="0" presId="urn:microsoft.com/office/officeart/2009/layout/CirclePictureHierarchy"/>
    <dgm:cxn modelId="{1ABC9C9B-8EA5-4A77-9535-E9B77510B70B}" type="presParOf" srcId="{0B123F22-AB03-435E-971E-2282CDB170F5}" destId="{2175334E-BFCE-4DD1-934A-E6739552EF85}" srcOrd="0" destOrd="0" presId="urn:microsoft.com/office/officeart/2009/layout/CirclePictureHierarchy"/>
    <dgm:cxn modelId="{3E8562BD-EA9D-4FFD-ACEB-90C53C05B6F3}" type="presParOf" srcId="{0B123F22-AB03-435E-971E-2282CDB170F5}" destId="{BD627DF2-33E5-4D53-9EF1-E582BD272FFF}" srcOrd="1" destOrd="0" presId="urn:microsoft.com/office/officeart/2009/layout/CirclePictureHierarchy"/>
    <dgm:cxn modelId="{EAA58192-347D-404C-BEF6-0C765A8E6A59}" type="presParOf" srcId="{BD627DF2-33E5-4D53-9EF1-E582BD272FFF}" destId="{C629B0D5-ACB3-48D8-9708-57F04AA7B1A9}" srcOrd="0" destOrd="0" presId="urn:microsoft.com/office/officeart/2009/layout/CirclePictureHierarchy"/>
    <dgm:cxn modelId="{74CE9923-A4B7-404F-B596-E19F83EFF54A}" type="presParOf" srcId="{C629B0D5-ACB3-48D8-9708-57F04AA7B1A9}" destId="{28D079C7-0C35-40AF-BA9A-C675741C62A2}" srcOrd="0" destOrd="0" presId="urn:microsoft.com/office/officeart/2009/layout/CirclePictureHierarchy"/>
    <dgm:cxn modelId="{27437AA4-D890-4C0F-94E0-BE10C411D164}" type="presParOf" srcId="{C629B0D5-ACB3-48D8-9708-57F04AA7B1A9}" destId="{6756DBC7-DE56-47F9-904E-8F95941CC3CE}" srcOrd="1" destOrd="0" presId="urn:microsoft.com/office/officeart/2009/layout/CirclePictureHierarchy"/>
    <dgm:cxn modelId="{53BC383A-25D4-4071-A8B7-F275FDE4896C}" type="presParOf" srcId="{BD627DF2-33E5-4D53-9EF1-E582BD272FFF}" destId="{0353ED13-1A1F-4DBA-8070-8096BE0E730B}" srcOrd="1" destOrd="0" presId="urn:microsoft.com/office/officeart/2009/layout/CirclePictureHierarchy"/>
    <dgm:cxn modelId="{55AB925F-93E4-4602-9104-0F9CE977680C}" type="presParOf" srcId="{0B123F22-AB03-435E-971E-2282CDB170F5}" destId="{63B41D73-249D-4113-A706-B0D1E4016DB0}" srcOrd="2" destOrd="0" presId="urn:microsoft.com/office/officeart/2009/layout/CirclePictureHierarchy"/>
    <dgm:cxn modelId="{15C46B2D-4CF1-4449-9E20-CEF89898BEA0}" type="presParOf" srcId="{0B123F22-AB03-435E-971E-2282CDB170F5}" destId="{5A0E739A-45AB-4CA2-968A-1CF075F5BDC5}" srcOrd="3" destOrd="0" presId="urn:microsoft.com/office/officeart/2009/layout/CirclePictureHierarchy"/>
    <dgm:cxn modelId="{DCB229E1-B5CE-47E4-BD9C-B7EED5978BEB}" type="presParOf" srcId="{5A0E739A-45AB-4CA2-968A-1CF075F5BDC5}" destId="{98A35587-8157-450D-B07D-ABADCA635415}" srcOrd="0" destOrd="0" presId="urn:microsoft.com/office/officeart/2009/layout/CirclePictureHierarchy"/>
    <dgm:cxn modelId="{A0FF799A-2B46-4883-90B6-7B2C5E3AD8EB}" type="presParOf" srcId="{98A35587-8157-450D-B07D-ABADCA635415}" destId="{DECCF1E8-268D-4375-AC2B-33EFA65F7D2A}" srcOrd="0" destOrd="0" presId="urn:microsoft.com/office/officeart/2009/layout/CirclePictureHierarchy"/>
    <dgm:cxn modelId="{ADCE2FDE-2A7C-4E6B-8557-E310178029F3}" type="presParOf" srcId="{98A35587-8157-450D-B07D-ABADCA635415}" destId="{1C239364-17D2-46A8-B540-8B2AD21E1714}" srcOrd="1" destOrd="0" presId="urn:microsoft.com/office/officeart/2009/layout/CirclePictureHierarchy"/>
    <dgm:cxn modelId="{1885B6A1-8FB9-40E7-81F1-C5563952C9D7}" type="presParOf" srcId="{5A0E739A-45AB-4CA2-968A-1CF075F5BDC5}" destId="{D54F1D9B-6ADB-41AC-A075-EA791982FAF5}" srcOrd="1" destOrd="0" presId="urn:microsoft.com/office/officeart/2009/layout/CirclePictureHierarchy"/>
    <dgm:cxn modelId="{3E135E18-BFA0-46A9-8376-CEA7EA18BF8A}" type="presParOf" srcId="{7C7B546D-186F-436C-93F7-8443A7C9B60A}" destId="{FBEEA57C-9E89-4FF5-93B5-769B48728BDC}" srcOrd="2" destOrd="0" presId="urn:microsoft.com/office/officeart/2009/layout/CirclePictureHierarchy"/>
    <dgm:cxn modelId="{3EEDA7A5-84FF-42B0-84AE-70C939F4AF67}" type="presParOf" srcId="{7C7B546D-186F-436C-93F7-8443A7C9B60A}" destId="{46A4E1EF-3AC3-47C9-951A-2709C2C7C792}" srcOrd="3" destOrd="0" presId="urn:microsoft.com/office/officeart/2009/layout/CirclePictureHierarchy"/>
    <dgm:cxn modelId="{CE458992-CB74-48D5-A980-9DA9B55AD081}" type="presParOf" srcId="{46A4E1EF-3AC3-47C9-951A-2709C2C7C792}" destId="{C90FD7AC-5AF4-4A29-A53D-FA7E8A28CC56}" srcOrd="0" destOrd="0" presId="urn:microsoft.com/office/officeart/2009/layout/CirclePictureHierarchy"/>
    <dgm:cxn modelId="{A85466D9-0A0B-48D1-A736-EADA6AA7D627}" type="presParOf" srcId="{C90FD7AC-5AF4-4A29-A53D-FA7E8A28CC56}" destId="{604D649D-D0A2-4374-AD9B-3C9D1808537F}" srcOrd="0" destOrd="0" presId="urn:microsoft.com/office/officeart/2009/layout/CirclePictureHierarchy"/>
    <dgm:cxn modelId="{B04820DC-EE44-4817-A752-59AD90AB5279}" type="presParOf" srcId="{C90FD7AC-5AF4-4A29-A53D-FA7E8A28CC56}" destId="{43A8EA97-22E4-438C-85A0-710E198DB07C}" srcOrd="1" destOrd="0" presId="urn:microsoft.com/office/officeart/2009/layout/CirclePictureHierarchy"/>
    <dgm:cxn modelId="{C76DFA03-D88A-47F9-9305-0D64993FBE88}" type="presParOf" srcId="{46A4E1EF-3AC3-47C9-951A-2709C2C7C792}" destId="{18AFF69B-F438-4036-9FBD-092459A8B085}" srcOrd="1" destOrd="0" presId="urn:microsoft.com/office/officeart/2009/layout/CirclePictureHierarchy"/>
    <dgm:cxn modelId="{1FC89B43-56AB-40D3-BFA7-6F8FED508DE2}" type="presParOf" srcId="{18AFF69B-F438-4036-9FBD-092459A8B085}" destId="{4B9CB84A-67ED-4F0D-9958-8DC5B22B9BE9}" srcOrd="0" destOrd="0" presId="urn:microsoft.com/office/officeart/2009/layout/CirclePictureHierarchy"/>
    <dgm:cxn modelId="{CB3C2905-4BD4-4B09-86FA-0327CECB77E3}" type="presParOf" srcId="{18AFF69B-F438-4036-9FBD-092459A8B085}" destId="{E0E2EE40-698D-4676-A7B9-47D5143CBA49}" srcOrd="1" destOrd="0" presId="urn:microsoft.com/office/officeart/2009/layout/CirclePictureHierarchy"/>
    <dgm:cxn modelId="{220E6A83-671D-4333-87A2-87E80BB95F5C}" type="presParOf" srcId="{E0E2EE40-698D-4676-A7B9-47D5143CBA49}" destId="{B2403B8A-D451-445B-A596-FDEE0023E7AC}" srcOrd="0" destOrd="0" presId="urn:microsoft.com/office/officeart/2009/layout/CirclePictureHierarchy"/>
    <dgm:cxn modelId="{5AE51093-F12F-4294-9CF2-C3839248BD90}" type="presParOf" srcId="{B2403B8A-D451-445B-A596-FDEE0023E7AC}" destId="{9CE5A147-79DB-4DD9-96FD-7A28AB764661}" srcOrd="0" destOrd="0" presId="urn:microsoft.com/office/officeart/2009/layout/CirclePictureHierarchy"/>
    <dgm:cxn modelId="{4FCD4552-7292-47A2-9E20-C27CF2B3ADD6}" type="presParOf" srcId="{B2403B8A-D451-445B-A596-FDEE0023E7AC}" destId="{E236D204-EC4C-4D93-A733-9BA9207B7AE0}" srcOrd="1" destOrd="0" presId="urn:microsoft.com/office/officeart/2009/layout/CirclePictureHierarchy"/>
    <dgm:cxn modelId="{7B3EC760-8043-4A9B-98F4-6EA979087385}" type="presParOf" srcId="{E0E2EE40-698D-4676-A7B9-47D5143CBA49}" destId="{DA8295F7-7772-4ABE-9B65-5B38A0B7E64A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0.02435</cdr:x>
      <cdr:y>0.75895</cdr:y>
    </cdr:from>
    <cdr:to>
      <cdr:x>0.2606</cdr:x>
      <cdr:y>0.8902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101701" y="1694364"/>
          <a:ext cx="986676" cy="293012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400" b="1" dirty="0" smtClean="0"/>
            <a:t>Total 614</a:t>
          </a:r>
          <a:endParaRPr lang="es-ES" sz="1400" b="1" dirty="0"/>
        </a:p>
      </cdr:txBody>
    </cdr:sp>
  </cdr:relSizeAnchor>
  <cdr:relSizeAnchor xmlns:cdr="http://schemas.openxmlformats.org/drawingml/2006/chartDrawing">
    <cdr:from>
      <cdr:x>0.49401</cdr:x>
      <cdr:y>0.97952</cdr:y>
    </cdr:from>
    <cdr:to>
      <cdr:x>0.5214</cdr:x>
      <cdr:y>1</cdr:y>
    </cdr:to>
    <cdr:sp macro="" textlink="">
      <cdr:nvSpPr>
        <cdr:cNvPr id="4" name="22 Elipse"/>
        <cdr:cNvSpPr/>
      </cdr:nvSpPr>
      <cdr:spPr>
        <a:xfrm xmlns:a="http://schemas.openxmlformats.org/drawingml/2006/main" flipH="1">
          <a:off x="2063234" y="4108530"/>
          <a:ext cx="114362" cy="45719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s-E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E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0.01517</cdr:x>
      <cdr:y>0.82555</cdr:y>
    </cdr:from>
    <cdr:to>
      <cdr:x>0.27232</cdr:x>
      <cdr:y>0.94929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61183" y="2105199"/>
          <a:ext cx="1036939" cy="315552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400" b="1" dirty="0" smtClean="0"/>
            <a:t>Total: 289</a:t>
          </a:r>
          <a:endParaRPr lang="es-ES" sz="1400" b="1" dirty="0"/>
        </a:p>
      </cdr:txBody>
    </cdr:sp>
  </cdr:relSizeAnchor>
  <cdr:relSizeAnchor xmlns:cdr="http://schemas.openxmlformats.org/drawingml/2006/chartDrawing">
    <cdr:from>
      <cdr:x>0.51166</cdr:x>
      <cdr:y>0.98207</cdr:y>
    </cdr:from>
    <cdr:to>
      <cdr:x>0.54002</cdr:x>
      <cdr:y>1</cdr:y>
    </cdr:to>
    <cdr:sp macro="" textlink="">
      <cdr:nvSpPr>
        <cdr:cNvPr id="3" name="22 Elipse"/>
        <cdr:cNvSpPr/>
      </cdr:nvSpPr>
      <cdr:spPr>
        <a:xfrm xmlns:a="http://schemas.openxmlformats.org/drawingml/2006/main" flipH="1">
          <a:off x="2063234" y="4108530"/>
          <a:ext cx="114362" cy="45719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s-E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E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0.47852</cdr:x>
      <cdr:y>0.16865</cdr:y>
    </cdr:from>
    <cdr:to>
      <cdr:x>0.60738</cdr:x>
      <cdr:y>0.76487</cdr:y>
    </cdr:to>
    <cdr:sp macro="" textlink="">
      <cdr:nvSpPr>
        <cdr:cNvPr id="2" name="Elipse 1"/>
        <cdr:cNvSpPr/>
      </cdr:nvSpPr>
      <cdr:spPr>
        <a:xfrm xmlns:a="http://schemas.openxmlformats.org/drawingml/2006/main">
          <a:off x="3208785" y="550191"/>
          <a:ext cx="864096" cy="1945062"/>
        </a:xfrm>
        <a:prstGeom xmlns:a="http://schemas.openxmlformats.org/drawingml/2006/main" prst="ellipse">
          <a:avLst/>
        </a:prstGeom>
        <a:noFill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ES">
            <a:solidFill>
              <a:schemeClr val="bg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C3BAA7-E892-45BB-BEB0-74D92300FB59}" type="datetimeFigureOut">
              <a:rPr lang="es-EC" smtClean="0"/>
              <a:t>5/5/2022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FEDEF9-C25A-4B37-B72D-8A1ECC7ECA5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0036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EDEF9-C25A-4B37-B72D-8A1ECC7ECA56}" type="slidenum">
              <a:rPr lang="es-EC" smtClean="0"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7705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CONTENIDO: DIAGRAMACIÓN DE DIAPOSITIVA LIBRE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26762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CONTENIDO: DIAGRAMACIÓN DE DIAPOSITIVA LIBRE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81320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CONTENIDO: DIAGRAMACIÓN DE DIAPOSITIVA LIBRE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12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7604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CONTENIDO: DIAGRAMACIÓN DE DIAPOSITIVA LIBRE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14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16514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CONTENIDO: DIAGRAMACIÓN DE DIAPOSITIVA LIBRE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17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896349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CONTENIDO: DIAGRAMACIÓN DE DIAPOSITIVA LIBRE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429063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CONTENIDO: DIAGRAMACIÓN DE DIAPOSITIVA LIBRE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261571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CONTENIDO: DIAGRAMACIÓN DE DIAPOSITIVA LIBRE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20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830194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CONTENIDO: DIAGRAMACIÓN DE DIAPOSITIVA LIBRE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22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8749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CONTENIDO: DIAGRAMACIÓN DE DIAPOSITIVA LIBRE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85593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CONTENIDO: DIAGRAMACIÓN DE DIAPOSITIVA LIBRE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503906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CONTENIDO: DIAGRAMACIÓN DE DIAPOSITIVA LIBRE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24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417199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CONTENIDO: DIAGRAMACIÓN DE DIAPOSITIVA LIBRE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25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071722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CONTENIDO: DIAGRAMACIÓN DE DIAPOSITIVA LIBRE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26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444919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CONTENIDO: DIAGRAMACIÓN DE DIAPOSITIVA LIBRE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27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043620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CONTENIDO: DIAGRAMACIÓN DE DIAPOSITIVA LIBRE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28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191313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CONTENIDO: DIAGRAMACIÓN DE DIAPOSITIVA LIBRE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29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150285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CONTENIDO: DIAGRAMACIÓN DE DIAPOSITIVA LIBRE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30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621000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CONTENIDO: DIAGRAMACIÓN DE DIAPOSITIVA LIBRE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31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926932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CONTENIDO: DIAGRAMACIÓN DE DIAPOSITIVA LIBRE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32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117227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CONTENIDO: DIAGRAMACIÓN DE DIAPOSITIVA LIBRE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33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3291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CONTENIDO: DIAGRAMACIÓN DE DIAPOSITIVA LIBRE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284320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CONTENIDO: DIAGRAMACIÓN DE DIAPOSITIVA LIBRE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34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81133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CONTENIDO: DIAGRAMACIÓN DE DIAPOSITIVA LIBRE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35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105051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CONTENIDO: DIAGRAMACIÓN DE DIAPOSITIVA LIBRE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37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285279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CONTENIDO: DIAGRAMACIÓN DE DIAPOSITIVA LIBRE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38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438407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CONTENIDO: DIAGRAMACIÓN DE DIAPOSITIVA LIBRE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39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812466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CONTENIDO: DIAGRAMACIÓN DE DIAPOSITIVA LIBRE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40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849243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CONTENIDO: DIAGRAMACIÓN DE DIAPOSITIVA LIBRE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41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031996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CONTENIDO: DIAGRAMACIÓN DE DIAPOSITIVA LIBRE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42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048407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CONTENIDO: DIAGRAMACIÓN DE DIAPOSITIVA LIBRE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43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527720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CONTENIDO: DIAGRAMACIÓN DE DIAPOSITIVA LIBRE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44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57219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CONTENIDO: DIAGRAMACIÓN DE DIAPOSITIVA LIBRE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578424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CONTENIDO: DIAGRAMACIÓN DE DIAPOSITIVA LIBRE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45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792738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CONTENIDO: DIAGRAMACIÓN DE DIAPOSITIVA LIBRE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46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850595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CONTENIDO: DIAGRAMACIÓN DE DIAPOSITIVA LIBRE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47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59071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CONTENIDO: DIAGRAMACIÓN DE DIAPOSITIVA LIBRE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13135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CONTENIDO: DIAGRAMACIÓN DE DIAPOSITIVA LIBRE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76969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CONTENIDO: DIAGRAMACIÓN DE DIAPOSITIVA LIBRE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49248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CONTENIDO: DIAGRAMACIÓN DE DIAPOSITIVA LIBRE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04324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CONTENIDO: DIAGRAMACIÓN DE DIAPOSITIVA LIBRE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578A4-7E9F-C242-AAAF-C8A3C9831E10}" type="slidenum">
              <a:rPr lang="es-EC" smtClean="0"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49201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CFDA-BBB0-4FD6-8ABA-9DB922CB49B8}" type="datetimeFigureOut">
              <a:rPr lang="es-ES" smtClean="0"/>
              <a:t>05/05/2022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7416-50ED-4BF4-A411-1705917FA2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7571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CFDA-BBB0-4FD6-8ABA-9DB922CB49B8}" type="datetimeFigureOut">
              <a:rPr lang="es-ES" smtClean="0"/>
              <a:t>05/05/2022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7416-50ED-4BF4-A411-1705917FA2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9297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CFDA-BBB0-4FD6-8ABA-9DB922CB49B8}" type="datetimeFigureOut">
              <a:rPr lang="es-ES" smtClean="0"/>
              <a:t>05/05/2022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7416-50ED-4BF4-A411-1705917FA2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8346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CFDA-BBB0-4FD6-8ABA-9DB922CB49B8}" type="datetimeFigureOut">
              <a:rPr lang="es-ES" smtClean="0"/>
              <a:t>05/05/2022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7416-50ED-4BF4-A411-1705917FA2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0663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CFDA-BBB0-4FD6-8ABA-9DB922CB49B8}" type="datetimeFigureOut">
              <a:rPr lang="es-ES" smtClean="0"/>
              <a:t>05/05/2022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7416-50ED-4BF4-A411-1705917FA2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7227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CFDA-BBB0-4FD6-8ABA-9DB922CB49B8}" type="datetimeFigureOut">
              <a:rPr lang="es-ES" smtClean="0"/>
              <a:t>05/05/2022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7416-50ED-4BF4-A411-1705917FA2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8981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CFDA-BBB0-4FD6-8ABA-9DB922CB49B8}" type="datetimeFigureOut">
              <a:rPr lang="es-ES" smtClean="0"/>
              <a:t>05/05/2022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7416-50ED-4BF4-A411-1705917FA2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8076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CFDA-BBB0-4FD6-8ABA-9DB922CB49B8}" type="datetimeFigureOut">
              <a:rPr lang="es-ES" smtClean="0"/>
              <a:t>05/05/2022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7416-50ED-4BF4-A411-1705917FA2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2664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CFDA-BBB0-4FD6-8ABA-9DB922CB49B8}" type="datetimeFigureOut">
              <a:rPr lang="es-ES" smtClean="0"/>
              <a:t>05/05/2022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7416-50ED-4BF4-A411-1705917FA2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4999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CFDA-BBB0-4FD6-8ABA-9DB922CB49B8}" type="datetimeFigureOut">
              <a:rPr lang="es-ES" smtClean="0"/>
              <a:t>05/05/2022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7416-50ED-4BF4-A411-1705917FA2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665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CFDA-BBB0-4FD6-8ABA-9DB922CB49B8}" type="datetimeFigureOut">
              <a:rPr lang="es-ES" smtClean="0"/>
              <a:t>05/05/2022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7416-50ED-4BF4-A411-1705917FA2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365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2CFDA-BBB0-4FD6-8ABA-9DB922CB49B8}" type="datetimeFigureOut">
              <a:rPr lang="es-ES" smtClean="0"/>
              <a:t>05/05/2022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27416-50ED-4BF4-A411-1705917FA2F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2126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1 Gráfico"/>
          <p:cNvGraphicFramePr>
            <a:graphicFrameLocks/>
          </p:cNvGraphicFramePr>
          <p:nvPr/>
        </p:nvGraphicFramePr>
        <p:xfrm>
          <a:off x="1187624" y="1628800"/>
          <a:ext cx="6984776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1187624" y="908720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SUPERFICIE SEMBRADA DE QUINUA EN ECUADOR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C982D6DB-674B-49AC-A8D1-4A23BB9A9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526863" y="6108204"/>
            <a:ext cx="42611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251520" y="2148628"/>
            <a:ext cx="820891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C" sz="40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s-ES" sz="2800" b="1" dirty="0" smtClean="0">
                <a:solidFill>
                  <a:schemeClr val="tx2">
                    <a:lumMod val="50000"/>
                  </a:schemeClr>
                </a:solidFill>
              </a:rPr>
              <a:t>PROGRAMA DE LEGUMINOSAS Y GRANOS ANDINOS</a:t>
            </a:r>
            <a:endParaRPr lang="es-ES" sz="28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s-ES" sz="28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s-ES" sz="2800" b="1" dirty="0" smtClean="0">
                <a:solidFill>
                  <a:schemeClr val="bg1"/>
                </a:solidFill>
              </a:rPr>
              <a:t>MEJORAMIENTO GENÉTICO</a:t>
            </a:r>
            <a:endParaRPr lang="es-ES" sz="2800" b="1" dirty="0">
              <a:solidFill>
                <a:schemeClr val="bg1"/>
              </a:solidFill>
            </a:endParaRPr>
          </a:p>
          <a:p>
            <a:pPr algn="ctr"/>
            <a:endParaRPr lang="es-EC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48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A2EC188-AD32-45A3-9961-60E14A18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561420"/>
            <a:ext cx="9144000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179512" y="6313860"/>
            <a:ext cx="327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graphicFrame>
        <p:nvGraphicFramePr>
          <p:cNvPr id="4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1106668"/>
              </p:ext>
            </p:extLst>
          </p:nvPr>
        </p:nvGraphicFramePr>
        <p:xfrm>
          <a:off x="395536" y="260648"/>
          <a:ext cx="8748464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755576" y="112549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MEJORAMIENTO GENÉTICO DE LA QUINUA EN ECUADOR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370437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A2EC188-AD32-45A3-9961-60E14A18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561420"/>
            <a:ext cx="9080782" cy="510794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179512" y="6313860"/>
            <a:ext cx="327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539552" y="327073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/>
              <a:t>Principales Variedades Comerciales de Quinua </a:t>
            </a:r>
            <a:endParaRPr lang="es-EC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2" descr="F:\FOTOS GRA ANDINOS\QUINUA IMB MFAO 0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580" y="1561420"/>
            <a:ext cx="2264271" cy="3019028"/>
          </a:xfrm>
          <a:prstGeom prst="rect">
            <a:avLst/>
          </a:prstGeom>
          <a:noFill/>
        </p:spPr>
      </p:pic>
      <p:pic>
        <p:nvPicPr>
          <p:cNvPr id="7" name="Picture 3" descr="F:\FOTOS GRA ANDINOS\CAMPO LISTO PARA COSECHA - copia.JPG"/>
          <p:cNvPicPr>
            <a:picLocks noChangeAspect="1" noChangeArrowheads="1"/>
          </p:cNvPicPr>
          <p:nvPr/>
        </p:nvPicPr>
        <p:blipFill rotWithShape="1">
          <a:blip r:embed="rId5" cstate="print"/>
          <a:srcRect r="42480"/>
          <a:stretch/>
        </p:blipFill>
        <p:spPr bwMode="auto">
          <a:xfrm>
            <a:off x="5953526" y="1624400"/>
            <a:ext cx="2514032" cy="2508770"/>
          </a:xfrm>
          <a:prstGeom prst="rect">
            <a:avLst/>
          </a:prstGeom>
          <a:noFill/>
        </p:spPr>
      </p:pic>
      <p:pic>
        <p:nvPicPr>
          <p:cNvPr id="9" name="3 Marcador de contenid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57851" y="3990876"/>
            <a:ext cx="3251200" cy="2438400"/>
          </a:xfrm>
          <a:prstGeom prst="rect">
            <a:avLst/>
          </a:prstGeom>
          <a:noFill/>
        </p:spPr>
      </p:pic>
      <p:sp>
        <p:nvSpPr>
          <p:cNvPr id="10" name="CuadroTexto 9"/>
          <p:cNvSpPr txBox="1"/>
          <p:nvPr/>
        </p:nvSpPr>
        <p:spPr>
          <a:xfrm>
            <a:off x="4460083" y="2232454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INIAP PATA DE VENADO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104561" y="1198598"/>
            <a:ext cx="2322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INIAP TUNKAHUAN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1105823" y="4982699"/>
            <a:ext cx="2047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ECOTIPO “CHIMBORAZO”</a:t>
            </a:r>
          </a:p>
        </p:txBody>
      </p:sp>
    </p:spTree>
    <p:extLst>
      <p:ext uri="{BB962C8B-B14F-4D97-AF65-F5344CB8AC3E}">
        <p14:creationId xmlns:p14="http://schemas.microsoft.com/office/powerpoint/2010/main" val="4057692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A2EC188-AD32-45A3-9961-60E14A18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561420"/>
            <a:ext cx="9144000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179512" y="6313860"/>
            <a:ext cx="327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graphicFrame>
        <p:nvGraphicFramePr>
          <p:cNvPr id="9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8156257"/>
              </p:ext>
            </p:extLst>
          </p:nvPr>
        </p:nvGraphicFramePr>
        <p:xfrm>
          <a:off x="1115616" y="1123136"/>
          <a:ext cx="7037334" cy="3667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179512" y="4790916"/>
            <a:ext cx="3024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/>
              <a:t>	ESPAC, 2015-2020</a:t>
            </a:r>
          </a:p>
        </p:txBody>
      </p:sp>
    </p:spTree>
    <p:extLst>
      <p:ext uri="{BB962C8B-B14F-4D97-AF65-F5344CB8AC3E}">
        <p14:creationId xmlns:p14="http://schemas.microsoft.com/office/powerpoint/2010/main" val="2314393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C" dirty="0"/>
              <a:t> </a:t>
            </a:r>
          </a:p>
        </p:txBody>
      </p:sp>
      <p:graphicFrame>
        <p:nvGraphicFramePr>
          <p:cNvPr id="4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5745866"/>
              </p:ext>
            </p:extLst>
          </p:nvPr>
        </p:nvGraphicFramePr>
        <p:xfrm>
          <a:off x="1259632" y="1772816"/>
          <a:ext cx="633670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446201" y="5415027"/>
            <a:ext cx="3024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/>
              <a:t>	ESPAC, 2015-2020</a:t>
            </a:r>
          </a:p>
        </p:txBody>
      </p:sp>
    </p:spTree>
    <p:extLst>
      <p:ext uri="{BB962C8B-B14F-4D97-AF65-F5344CB8AC3E}">
        <p14:creationId xmlns:p14="http://schemas.microsoft.com/office/powerpoint/2010/main" val="3701078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4499992" y="2420888"/>
            <a:ext cx="792088" cy="19442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noFill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A2EC188-AD32-45A3-9961-60E14A18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561420"/>
            <a:ext cx="9144000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179512" y="6313860"/>
            <a:ext cx="327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219199" y="878662"/>
            <a:ext cx="695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/>
              <a:t>Superficie sembrada de quinua por provincias, 2020.</a:t>
            </a:r>
          </a:p>
        </p:txBody>
      </p:sp>
      <p:graphicFrame>
        <p:nvGraphicFramePr>
          <p:cNvPr id="6" name="6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6343477"/>
              </p:ext>
            </p:extLst>
          </p:nvPr>
        </p:nvGraphicFramePr>
        <p:xfrm>
          <a:off x="1219199" y="1797843"/>
          <a:ext cx="6705601" cy="3262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1219199" y="5133010"/>
            <a:ext cx="23446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ESPAC, 2020</a:t>
            </a:r>
          </a:p>
        </p:txBody>
      </p:sp>
    </p:spTree>
    <p:extLst>
      <p:ext uri="{BB962C8B-B14F-4D97-AF65-F5344CB8AC3E}">
        <p14:creationId xmlns:p14="http://schemas.microsoft.com/office/powerpoint/2010/main" val="3867335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884A457-7BE8-4D89-A1DE-5C5CD16EB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9796"/>
            <a:ext cx="9144000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261916" y="5630654"/>
            <a:ext cx="327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457200" y="548680"/>
            <a:ext cx="807524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400" b="1" dirty="0"/>
              <a:t>ACTIVIDADES DE INVESTIGACIÓN IDENTIFICADOS DENTRO DE LA MESA TÉCNICA DE QUINUA ORGÁNICA EN CHIMBORAZO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85800" y="1860848"/>
            <a:ext cx="6984776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ACTIVIDAD 1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Homogenización de la quinua </a:t>
            </a:r>
            <a:r>
              <a:rPr lang="es-ES" sz="20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ecotipo</a:t>
            </a:r>
            <a:r>
              <a:rPr lang="es-ES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	“Chimborazo”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s-EC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1 Título"/>
          <p:cNvSpPr>
            <a:spLocks noGrp="1"/>
          </p:cNvSpPr>
          <p:nvPr>
            <p:ph type="ctrTitle"/>
          </p:nvPr>
        </p:nvSpPr>
        <p:spPr>
          <a:xfrm>
            <a:off x="748049" y="2611823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es-ES" sz="2000" b="1" dirty="0">
                <a:solidFill>
                  <a:srgbClr val="FF0000"/>
                </a:solidFill>
              </a:rPr>
              <a:t>ACTIVIDAD 2.</a:t>
            </a:r>
            <a:r>
              <a:rPr lang="es-ES" sz="2000" b="1" dirty="0"/>
              <a:t> Validación de líneas promisorias de quinua bajo manejo 	orgánico en la provincia de Chimborazo.</a:t>
            </a:r>
          </a:p>
        </p:txBody>
      </p:sp>
    </p:spTree>
    <p:extLst>
      <p:ext uri="{BB962C8B-B14F-4D97-AF65-F5344CB8AC3E}">
        <p14:creationId xmlns:p14="http://schemas.microsoft.com/office/powerpoint/2010/main" val="3418612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884A457-7BE8-4D89-A1DE-5C5CD16EB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9796"/>
            <a:ext cx="9144000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261916" y="5630654"/>
            <a:ext cx="327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1475656" y="1772816"/>
            <a:ext cx="6984776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ACTIVIDAD 1</a:t>
            </a:r>
            <a:r>
              <a:rPr lang="es-E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Caracterización y Homogenización de la quinua </a:t>
            </a:r>
            <a:r>
              <a:rPr lang="es-ES" sz="3200" b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ecotipo</a:t>
            </a:r>
            <a:r>
              <a:rPr lang="es-ES" sz="32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“Chimborazo”</a:t>
            </a:r>
            <a:r>
              <a:rPr lang="es-ES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C" sz="3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257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A2EC188-AD32-45A3-9961-60E14A18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1420"/>
            <a:ext cx="9144000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179512" y="6313860"/>
            <a:ext cx="327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pic>
        <p:nvPicPr>
          <p:cNvPr id="6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40571"/>
            <a:ext cx="6696743" cy="3766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503547" y="685365"/>
            <a:ext cx="7632848" cy="715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C" sz="2400" b="1" u="sng" dirty="0"/>
              <a:t>Heterogeneidad de La quinua </a:t>
            </a:r>
            <a:r>
              <a:rPr lang="es-ES" altLang="es-EC" sz="2400" b="1" u="sng" dirty="0" err="1"/>
              <a:t>Ecotipo</a:t>
            </a:r>
            <a:r>
              <a:rPr lang="es-ES" altLang="es-EC" sz="2400" b="1" u="sng" dirty="0"/>
              <a:t> “Chimborazo”</a:t>
            </a:r>
          </a:p>
        </p:txBody>
      </p:sp>
    </p:spTree>
    <p:extLst>
      <p:ext uri="{BB962C8B-B14F-4D97-AF65-F5344CB8AC3E}">
        <p14:creationId xmlns:p14="http://schemas.microsoft.com/office/powerpoint/2010/main" val="2719844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A2EC188-AD32-45A3-9961-60E14A18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2776"/>
            <a:ext cx="9144000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179512" y="6313860"/>
            <a:ext cx="327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pic>
        <p:nvPicPr>
          <p:cNvPr id="4" name="3 Marcador de contenid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0800" y="1600200"/>
            <a:ext cx="6502400" cy="48768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C" sz="2800" b="1" u="sng" dirty="0"/>
              <a:t>Heterogeneidad de la quinua </a:t>
            </a:r>
            <a:r>
              <a:rPr lang="es-ES" altLang="es-EC" sz="2800" b="1" u="sng" dirty="0" err="1"/>
              <a:t>Ecotipo</a:t>
            </a:r>
            <a:r>
              <a:rPr lang="es-ES" altLang="es-EC" sz="2800" b="1" u="sng" dirty="0"/>
              <a:t> “Chimborazo”</a:t>
            </a:r>
          </a:p>
        </p:txBody>
      </p:sp>
    </p:spTree>
    <p:extLst>
      <p:ext uri="{BB962C8B-B14F-4D97-AF65-F5344CB8AC3E}">
        <p14:creationId xmlns:p14="http://schemas.microsoft.com/office/powerpoint/2010/main" val="1922330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A2EC188-AD32-45A3-9961-60E14A18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680918"/>
            <a:ext cx="9144000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107504" y="6381328"/>
            <a:ext cx="327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1295128" y="2200328"/>
            <a:ext cx="6768752" cy="2990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Caracterizar y uniformizar la quinua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Ecotipo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“Chimborazo” en características como el </a:t>
            </a:r>
            <a:r>
              <a:rPr lang="es-ES" sz="2000" b="1" i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ciclo de cultivo, color de panoja y altura de planta</a:t>
            </a: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 el fin de facilitar la cosecha y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poscosecha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s-EC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475656" y="1553809"/>
            <a:ext cx="556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>
                <a:solidFill>
                  <a:srgbClr val="FF0000"/>
                </a:solidFill>
              </a:rPr>
              <a:t>Objetivo: </a:t>
            </a:r>
          </a:p>
        </p:txBody>
      </p:sp>
    </p:spTree>
    <p:extLst>
      <p:ext uri="{BB962C8B-B14F-4D97-AF65-F5344CB8AC3E}">
        <p14:creationId xmlns:p14="http://schemas.microsoft.com/office/powerpoint/2010/main" val="4118385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A2EC188-AD32-45A3-9961-60E14A18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541157"/>
            <a:ext cx="9144000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179512" y="6313860"/>
            <a:ext cx="327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250825" y="274638"/>
            <a:ext cx="8569325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altLang="es-ES" sz="3200" b="1" u="sng" dirty="0"/>
              <a:t>Programa de Leguminosas y Granos Andinos</a:t>
            </a:r>
          </a:p>
          <a:p>
            <a:r>
              <a:rPr lang="es-ES_tradnl" altLang="es-ES" sz="3200" b="1" u="sng" dirty="0"/>
              <a:t>INIAP-EESC</a:t>
            </a:r>
            <a:endParaRPr lang="es-EC" altLang="es-ES" sz="3200" b="1" u="sng" dirty="0"/>
          </a:p>
        </p:txBody>
      </p:sp>
      <p:graphicFrame>
        <p:nvGraphicFramePr>
          <p:cNvPr id="6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3880032"/>
              </p:ext>
            </p:extLst>
          </p:nvPr>
        </p:nvGraphicFramePr>
        <p:xfrm>
          <a:off x="755576" y="1326644"/>
          <a:ext cx="8229600" cy="34746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825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737138">
                <a:tc>
                  <a:txBody>
                    <a:bodyPr/>
                    <a:lstStyle/>
                    <a:p>
                      <a:pPr algn="l"/>
                      <a:r>
                        <a:rPr lang="es-ES_tradnl" sz="2400" b="1" dirty="0"/>
                        <a:t>Leguminosas</a:t>
                      </a:r>
                      <a:endParaRPr lang="es-EC" sz="2400" b="1" dirty="0"/>
                    </a:p>
                  </a:txBody>
                  <a:tcPr marT="45698" marB="4569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s-ES_tradnl" sz="1800" dirty="0"/>
                    </a:p>
                    <a:p>
                      <a:endParaRPr lang="es-ES_tradnl" sz="1800" dirty="0"/>
                    </a:p>
                    <a:p>
                      <a:endParaRPr lang="es-ES_tradnl" sz="1800" dirty="0"/>
                    </a:p>
                    <a:p>
                      <a:endParaRPr lang="es-ES_tradnl" sz="1800" dirty="0"/>
                    </a:p>
                    <a:p>
                      <a:endParaRPr lang="es-ES_tradnl" sz="1800" dirty="0"/>
                    </a:p>
                    <a:p>
                      <a:endParaRPr lang="es-EC" sz="1800" dirty="0"/>
                    </a:p>
                  </a:txBody>
                  <a:tcPr marT="45698" marB="45698"/>
                </a:tc>
                <a:tc>
                  <a:txBody>
                    <a:bodyPr/>
                    <a:lstStyle/>
                    <a:p>
                      <a:endParaRPr lang="es-EC" sz="1800" dirty="0"/>
                    </a:p>
                  </a:txBody>
                  <a:tcPr marT="45698" marB="45698"/>
                </a:tc>
                <a:tc>
                  <a:txBody>
                    <a:bodyPr/>
                    <a:lstStyle/>
                    <a:p>
                      <a:endParaRPr lang="es-EC" sz="1800" dirty="0"/>
                    </a:p>
                  </a:txBody>
                  <a:tcPr marT="45698" marB="45698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37138">
                <a:tc>
                  <a:txBody>
                    <a:bodyPr/>
                    <a:lstStyle/>
                    <a:p>
                      <a:pPr algn="l"/>
                      <a:r>
                        <a:rPr lang="es-EC" sz="2400" b="1" dirty="0"/>
                        <a:t>Granos Andinos</a:t>
                      </a:r>
                    </a:p>
                  </a:txBody>
                  <a:tcPr marT="45698" marB="45698" anchor="ctr"/>
                </a:tc>
                <a:tc>
                  <a:txBody>
                    <a:bodyPr/>
                    <a:lstStyle/>
                    <a:p>
                      <a:endParaRPr lang="es-ES_tradnl" sz="1800" dirty="0"/>
                    </a:p>
                    <a:p>
                      <a:endParaRPr lang="es-ES_tradnl" sz="1800" dirty="0"/>
                    </a:p>
                    <a:p>
                      <a:endParaRPr lang="es-ES_tradnl" sz="1800" dirty="0"/>
                    </a:p>
                    <a:p>
                      <a:endParaRPr lang="es-ES_tradnl" sz="1800" dirty="0"/>
                    </a:p>
                    <a:p>
                      <a:endParaRPr lang="es-ES_tradnl" sz="1800" dirty="0"/>
                    </a:p>
                    <a:p>
                      <a:endParaRPr lang="es-EC" sz="1800" dirty="0"/>
                    </a:p>
                  </a:txBody>
                  <a:tcPr marT="45698" marB="45698"/>
                </a:tc>
                <a:tc>
                  <a:txBody>
                    <a:bodyPr/>
                    <a:lstStyle/>
                    <a:p>
                      <a:endParaRPr lang="es-EC" sz="1800" dirty="0"/>
                    </a:p>
                  </a:txBody>
                  <a:tcPr marT="45698" marB="45698"/>
                </a:tc>
                <a:tc>
                  <a:txBody>
                    <a:bodyPr/>
                    <a:lstStyle/>
                    <a:p>
                      <a:endParaRPr lang="es-EC" sz="1800" dirty="0"/>
                    </a:p>
                  </a:txBody>
                  <a:tcPr marT="45698" marB="45698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7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422" y="1519796"/>
            <a:ext cx="1911935" cy="13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749" y="1572409"/>
            <a:ext cx="1890713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553288"/>
            <a:ext cx="1871662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C:\Users\Granos Andinos\Desktop\DSCN146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662" y="3305039"/>
            <a:ext cx="1824203" cy="13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Granos Andinos\Desktop\DSCN130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850" y="3275513"/>
            <a:ext cx="1836011" cy="1377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Granos Andinos\Desktop\DSCN129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33" y="3251607"/>
            <a:ext cx="1836632" cy="1377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936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A2EC188-AD32-45A3-9961-60E14A18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11" y="1752088"/>
            <a:ext cx="8993517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179512" y="6313860"/>
            <a:ext cx="327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683568" y="40466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solidFill>
                  <a:srgbClr val="FF0000"/>
                </a:solidFill>
              </a:rPr>
              <a:t>METODOLOGÍA:</a:t>
            </a:r>
          </a:p>
        </p:txBody>
      </p:sp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1044986" y="905711"/>
            <a:ext cx="6259662" cy="12926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Esquema del método de selección </a:t>
            </a:r>
            <a:r>
              <a:rPr kumimoji="0" lang="es-ES" altLang="es-EC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masal</a:t>
            </a:r>
            <a:r>
              <a:rPr kumimoji="0" lang="es-ES" altLang="es-EC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para caracterizar y uniformizar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la quinua local </a:t>
            </a:r>
            <a:r>
              <a:rPr kumimoji="0" lang="es-ES" altLang="es-EC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Ecotipo</a:t>
            </a:r>
            <a:r>
              <a:rPr kumimoji="0" lang="es-ES" altLang="es-EC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“Chimborazo”.</a:t>
            </a:r>
            <a:endParaRPr kumimoji="0" lang="es-EC" altLang="es-EC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altLang="es-EC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sz="1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kumimoji="0" lang="es-ES" altLang="es-EC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ES" altLang="es-EC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Selección de 497 panojas individuales de colores: rojos, púrpuras y verdes </a:t>
            </a:r>
            <a:endParaRPr kumimoji="0" lang="es-EC" altLang="es-EC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Cuadro de texto 2"/>
          <p:cNvSpPr txBox="1">
            <a:spLocks noChangeArrowheads="1"/>
          </p:cNvSpPr>
          <p:nvPr/>
        </p:nvSpPr>
        <p:spPr bwMode="auto">
          <a:xfrm>
            <a:off x="1439525" y="1981148"/>
            <a:ext cx="1449070" cy="80200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1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Cuadro de texto 2"/>
          <p:cNvSpPr txBox="1">
            <a:spLocks noChangeArrowheads="1"/>
          </p:cNvSpPr>
          <p:nvPr/>
        </p:nvSpPr>
        <p:spPr bwMode="auto">
          <a:xfrm>
            <a:off x="3264691" y="1988617"/>
            <a:ext cx="1328420" cy="80200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1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Cuadro de texto 2"/>
          <p:cNvSpPr txBox="1">
            <a:spLocks noChangeArrowheads="1"/>
          </p:cNvSpPr>
          <p:nvPr/>
        </p:nvSpPr>
        <p:spPr bwMode="auto">
          <a:xfrm>
            <a:off x="4932603" y="1976284"/>
            <a:ext cx="1310640" cy="784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1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Cuadro de texto 2"/>
          <p:cNvSpPr txBox="1">
            <a:spLocks noChangeArrowheads="1"/>
          </p:cNvSpPr>
          <p:nvPr/>
        </p:nvSpPr>
        <p:spPr bwMode="auto">
          <a:xfrm>
            <a:off x="1449539" y="3107559"/>
            <a:ext cx="1631471" cy="83332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P1   ………..     P7 …………..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P2  ………...    P8 ………….. 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P3   …………   P9 …………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P4  …………   P10  ……….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P5   …………  P……C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Cuadro de texto 2"/>
          <p:cNvSpPr txBox="1">
            <a:spLocks noChangeArrowheads="1"/>
          </p:cNvSpPr>
          <p:nvPr/>
        </p:nvSpPr>
        <p:spPr bwMode="auto">
          <a:xfrm>
            <a:off x="3363545" y="3058821"/>
            <a:ext cx="1377386" cy="79041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b="1" i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P1   ………….    P7 …………..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b="1" i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P2  ………...      P8 ………….. 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b="1" i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P3   …………     P9  ………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b="1" i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P4  …………	      P10  ……….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b="1" i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P5   …………     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Cuadro de texto 2"/>
          <p:cNvSpPr txBox="1">
            <a:spLocks noChangeArrowheads="1"/>
          </p:cNvSpPr>
          <p:nvPr/>
        </p:nvSpPr>
        <p:spPr bwMode="auto">
          <a:xfrm>
            <a:off x="4961666" y="3021913"/>
            <a:ext cx="1281577" cy="89123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b="1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P1   ………….    P7 …………..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b="1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P2  ………...      P8 ………….. 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b="1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P3   …………     P9 …………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b="1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P4  …………	     P10  ……….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b="1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P5   …………         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uadro de texto 2"/>
          <p:cNvSpPr txBox="1">
            <a:spLocks noChangeArrowheads="1"/>
          </p:cNvSpPr>
          <p:nvPr/>
        </p:nvSpPr>
        <p:spPr bwMode="auto">
          <a:xfrm>
            <a:off x="1640367" y="4249389"/>
            <a:ext cx="1624324" cy="115450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0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M1	           M2 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100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0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M3	             (T)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1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1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Cuadro de texto 2"/>
          <p:cNvSpPr txBox="1">
            <a:spLocks noChangeArrowheads="1"/>
          </p:cNvSpPr>
          <p:nvPr/>
        </p:nvSpPr>
        <p:spPr bwMode="auto">
          <a:xfrm>
            <a:off x="3846230" y="4203751"/>
            <a:ext cx="1664333" cy="112502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s-ES" sz="1100" b="1" dirty="0">
                <a:solidFill>
                  <a:srgbClr val="CC00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M1                           M2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 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100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1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M3                       (T)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1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1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 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Cuadro de texto 2"/>
          <p:cNvSpPr txBox="1">
            <a:spLocks noChangeArrowheads="1"/>
          </p:cNvSpPr>
          <p:nvPr/>
        </p:nvSpPr>
        <p:spPr bwMode="auto">
          <a:xfrm>
            <a:off x="6507993" y="1976283"/>
            <a:ext cx="1293495" cy="7842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Selección por color de planta, ciclo vegetativo y altura de planta (497 plantas)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Cuadro de texto 2"/>
          <p:cNvSpPr txBox="1">
            <a:spLocks noChangeArrowheads="1"/>
          </p:cNvSpPr>
          <p:nvPr/>
        </p:nvSpPr>
        <p:spPr bwMode="auto">
          <a:xfrm>
            <a:off x="6463978" y="3126877"/>
            <a:ext cx="1544320" cy="69469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Selección </a:t>
            </a:r>
            <a:r>
              <a:rPr lang="es-ES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de surcos uniformes  por colores de planta, ciclo vegetativo. Y altura de planta.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Cuadro de texto 2"/>
          <p:cNvSpPr txBox="1">
            <a:spLocks noChangeArrowheads="1"/>
          </p:cNvSpPr>
          <p:nvPr/>
        </p:nvSpPr>
        <p:spPr bwMode="auto">
          <a:xfrm>
            <a:off x="6507993" y="4238530"/>
            <a:ext cx="1704340" cy="80454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Ensayos de rendimiento  y caracterización morfológica y agronómica de poblaciones uniformes</a:t>
            </a:r>
            <a:r>
              <a:rPr lang="es-E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Cuadro de texto 2"/>
          <p:cNvSpPr txBox="1">
            <a:spLocks noChangeArrowheads="1"/>
          </p:cNvSpPr>
          <p:nvPr/>
        </p:nvSpPr>
        <p:spPr bwMode="auto">
          <a:xfrm>
            <a:off x="1752591" y="5694736"/>
            <a:ext cx="1328420" cy="80200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1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es-ES" sz="1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Cuadro de texto 2"/>
          <p:cNvSpPr txBox="1">
            <a:spLocks noChangeArrowheads="1"/>
          </p:cNvSpPr>
          <p:nvPr/>
        </p:nvSpPr>
        <p:spPr bwMode="auto">
          <a:xfrm>
            <a:off x="3983489" y="5619383"/>
            <a:ext cx="1328420" cy="80200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es-ES" sz="1100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b="1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b="1" dirty="0" err="1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ES" sz="1100" dirty="0">
                <a:solidFill>
                  <a:srgbClr val="CC00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568827" y="2337632"/>
            <a:ext cx="8675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1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Año 2018</a:t>
            </a:r>
            <a:endParaRPr lang="es-EC" sz="1200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2" name="Rectángulo 41"/>
          <p:cNvSpPr/>
          <p:nvPr/>
        </p:nvSpPr>
        <p:spPr>
          <a:xfrm>
            <a:off x="411294" y="3327621"/>
            <a:ext cx="8675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1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Año 2019</a:t>
            </a:r>
            <a:endParaRPr lang="es-EC" sz="1200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ángulo 42"/>
          <p:cNvSpPr/>
          <p:nvPr/>
        </p:nvSpPr>
        <p:spPr>
          <a:xfrm>
            <a:off x="411293" y="4511178"/>
            <a:ext cx="8675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1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Año 2020</a:t>
            </a:r>
            <a:endParaRPr lang="es-EC" sz="1200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4" name="Rectángulo 43"/>
          <p:cNvSpPr/>
          <p:nvPr/>
        </p:nvSpPr>
        <p:spPr>
          <a:xfrm>
            <a:off x="364645" y="5685965"/>
            <a:ext cx="8675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1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Año 2021</a:t>
            </a:r>
            <a:endParaRPr lang="es-EC" sz="1200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5" name="Rectángulo 44"/>
          <p:cNvSpPr/>
          <p:nvPr/>
        </p:nvSpPr>
        <p:spPr>
          <a:xfrm>
            <a:off x="6565680" y="5523143"/>
            <a:ext cx="183792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>
                <a:latin typeface="Times New Roman" panose="02020603050405020304" pitchFamily="18" charset="0"/>
                <a:ea typeface="Calibri" panose="020F0502020204030204" pitchFamily="34" charset="0"/>
              </a:rPr>
              <a:t>Multiplicación y distribución de semilla de poblaciones uniformes por color de planta</a:t>
            </a:r>
            <a:endParaRPr lang="es-EC" sz="1000" dirty="0"/>
          </a:p>
        </p:txBody>
      </p:sp>
      <p:sp>
        <p:nvSpPr>
          <p:cNvPr id="46" name="Rectángulo 45"/>
          <p:cNvSpPr/>
          <p:nvPr/>
        </p:nvSpPr>
        <p:spPr>
          <a:xfrm>
            <a:off x="1396298" y="286033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sz="1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Siembra de panoja-surco por grupos de colores</a:t>
            </a:r>
            <a:endParaRPr lang="es-EC" sz="10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7" name="Rectángulo 46"/>
          <p:cNvSpPr/>
          <p:nvPr/>
        </p:nvSpPr>
        <p:spPr>
          <a:xfrm>
            <a:off x="1396298" y="398526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Evaluación de </a:t>
            </a:r>
            <a:r>
              <a:rPr lang="es-ES" sz="1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masales</a:t>
            </a:r>
            <a:r>
              <a:rPr lang="es-ES" sz="1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agrupados por colores de planta en localidades</a:t>
            </a:r>
            <a:endParaRPr lang="es-EC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CuadroTexto 48"/>
          <p:cNvSpPr txBox="1"/>
          <p:nvPr/>
        </p:nvSpPr>
        <p:spPr>
          <a:xfrm>
            <a:off x="1719340" y="5440976"/>
            <a:ext cx="139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/>
              <a:t>CHIMBORAZO 1</a:t>
            </a:r>
          </a:p>
        </p:txBody>
      </p:sp>
      <p:sp>
        <p:nvSpPr>
          <p:cNvPr id="50" name="CuadroTexto 49"/>
          <p:cNvSpPr txBox="1"/>
          <p:nvPr/>
        </p:nvSpPr>
        <p:spPr>
          <a:xfrm>
            <a:off x="3981269" y="5388044"/>
            <a:ext cx="139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/>
              <a:t>CHIMBORAZO 2</a:t>
            </a:r>
          </a:p>
        </p:txBody>
      </p:sp>
    </p:spTree>
    <p:extLst>
      <p:ext uri="{BB962C8B-B14F-4D97-AF65-F5344CB8AC3E}">
        <p14:creationId xmlns:p14="http://schemas.microsoft.com/office/powerpoint/2010/main" val="15465178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884A457-7BE8-4D89-A1DE-5C5CD16EB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" y="1556792"/>
            <a:ext cx="9144000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164187" y="6376377"/>
            <a:ext cx="327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899592" y="332656"/>
            <a:ext cx="7920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>
                <a:solidFill>
                  <a:srgbClr val="FF0000"/>
                </a:solidFill>
              </a:rPr>
              <a:t>AÑO 2018:  </a:t>
            </a:r>
          </a:p>
          <a:p>
            <a:r>
              <a:rPr lang="es-EC" sz="2800" b="1" dirty="0"/>
              <a:t> </a:t>
            </a:r>
            <a:r>
              <a:rPr lang="es-EC" sz="2400" b="1" dirty="0"/>
              <a:t>Selección de panojas individuales en diferentes 	localidades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656" y="2191293"/>
            <a:ext cx="2679762" cy="357301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068960"/>
            <a:ext cx="3923928" cy="220721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92461" y="2374216"/>
            <a:ext cx="2031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b="1" dirty="0" err="1"/>
              <a:t>Majipamba</a:t>
            </a:r>
            <a:endParaRPr lang="es-EC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b="1" dirty="0" err="1"/>
              <a:t>Lupaxi</a:t>
            </a:r>
            <a:r>
              <a:rPr lang="es-EC" b="1" dirty="0"/>
              <a:t> Central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b="1" dirty="0"/>
              <a:t>Flores</a:t>
            </a:r>
          </a:p>
          <a:p>
            <a:endParaRPr lang="es-EC" dirty="0"/>
          </a:p>
        </p:txBody>
      </p:sp>
      <p:sp>
        <p:nvSpPr>
          <p:cNvPr id="6" name="CuadroTexto 5"/>
          <p:cNvSpPr txBox="1"/>
          <p:nvPr/>
        </p:nvSpPr>
        <p:spPr>
          <a:xfrm>
            <a:off x="5453844" y="2481924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u="sng" dirty="0"/>
              <a:t>Total: </a:t>
            </a:r>
            <a:r>
              <a:rPr lang="es-EC" sz="2000" b="1" u="sng" dirty="0">
                <a:solidFill>
                  <a:srgbClr val="FF0000"/>
                </a:solidFill>
              </a:rPr>
              <a:t>497</a:t>
            </a:r>
            <a:r>
              <a:rPr lang="es-EC" sz="2000" b="1" u="sng" dirty="0"/>
              <a:t> panojas individuales</a:t>
            </a:r>
          </a:p>
        </p:txBody>
      </p:sp>
    </p:spTree>
    <p:extLst>
      <p:ext uri="{BB962C8B-B14F-4D97-AF65-F5344CB8AC3E}">
        <p14:creationId xmlns:p14="http://schemas.microsoft.com/office/powerpoint/2010/main" val="3506138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A2EC188-AD32-45A3-9961-60E14A18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4784"/>
            <a:ext cx="9144000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179512" y="6313860"/>
            <a:ext cx="327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755576" y="407566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/>
              <a:t>Procedencia de las selecciones individuales por </a:t>
            </a:r>
            <a:r>
              <a:rPr lang="es-EC" sz="2000" b="1" u="sng" dirty="0"/>
              <a:t>color de panoja</a:t>
            </a:r>
            <a:r>
              <a:rPr lang="es-EC" sz="2000" b="1" dirty="0"/>
              <a:t> de diferentes localidades.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989029"/>
              </p:ext>
            </p:extLst>
          </p:nvPr>
        </p:nvGraphicFramePr>
        <p:xfrm>
          <a:off x="827583" y="1518703"/>
          <a:ext cx="7272807" cy="42087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xmlns="" val="127634755"/>
                    </a:ext>
                  </a:extLst>
                </a:gridCol>
                <a:gridCol w="3744416">
                  <a:extLst>
                    <a:ext uri="{9D8B030D-6E8A-4147-A177-3AD203B41FA5}">
                      <a16:colId xmlns:a16="http://schemas.microsoft.com/office/drawing/2014/main" xmlns="" val="540624292"/>
                    </a:ext>
                  </a:extLst>
                </a:gridCol>
                <a:gridCol w="1296143">
                  <a:extLst>
                    <a:ext uri="{9D8B030D-6E8A-4147-A177-3AD203B41FA5}">
                      <a16:colId xmlns:a16="http://schemas.microsoft.com/office/drawing/2014/main" xmlns="" val="1269928211"/>
                    </a:ext>
                  </a:extLst>
                </a:gridCol>
              </a:tblGrid>
              <a:tr h="5033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Color de panoja</a:t>
                      </a:r>
                      <a:endParaRPr lang="es-EC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Procedencia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Cantidad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960062828"/>
                  </a:ext>
                </a:extLst>
              </a:tr>
              <a:tr h="516391">
                <a:tc rowSpan="4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Verde</a:t>
                      </a:r>
                      <a:endParaRPr lang="es-EC" sz="20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Majipamba, Colta (3320 m de altitud)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50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145571923"/>
                  </a:ext>
                </a:extLst>
              </a:tr>
              <a:tr h="26144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Flores, Riobamba (3400 m)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85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16091976"/>
                  </a:ext>
                </a:extLst>
              </a:tr>
              <a:tr h="26144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Lupaxi Central, Colta (3480 m)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63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42970185"/>
                  </a:ext>
                </a:extLst>
              </a:tr>
              <a:tr h="26144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rgbClr val="FF0000"/>
                          </a:solidFill>
                          <a:effectLst/>
                        </a:rPr>
                        <a:t>Subtotal</a:t>
                      </a:r>
                      <a:endParaRPr lang="es-EC" sz="16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rgbClr val="FF0000"/>
                          </a:solidFill>
                          <a:effectLst/>
                        </a:rPr>
                        <a:t>198</a:t>
                      </a:r>
                      <a:endParaRPr lang="es-EC" sz="16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18939133"/>
                  </a:ext>
                </a:extLst>
              </a:tr>
              <a:tr h="516391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Roja</a:t>
                      </a:r>
                      <a:endParaRPr lang="es-EC" sz="20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err="1">
                          <a:effectLst/>
                        </a:rPr>
                        <a:t>Majipamba</a:t>
                      </a:r>
                      <a:r>
                        <a:rPr lang="es-ES" sz="1600" dirty="0">
                          <a:effectLst/>
                        </a:rPr>
                        <a:t>, </a:t>
                      </a:r>
                      <a:r>
                        <a:rPr lang="es-ES" sz="1600" dirty="0" err="1">
                          <a:effectLst/>
                        </a:rPr>
                        <a:t>Colta</a:t>
                      </a:r>
                      <a:r>
                        <a:rPr lang="es-ES" sz="1600" dirty="0">
                          <a:effectLst/>
                        </a:rPr>
                        <a:t> (3320 m de altitud)</a:t>
                      </a:r>
                      <a:endParaRPr lang="es-EC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50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119591034"/>
                  </a:ext>
                </a:extLst>
              </a:tr>
              <a:tr h="26144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rgbClr val="FF0000"/>
                          </a:solidFill>
                          <a:effectLst/>
                        </a:rPr>
                        <a:t>Subtotal</a:t>
                      </a:r>
                      <a:endParaRPr lang="es-EC" sz="16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rgbClr val="FF0000"/>
                          </a:solidFill>
                          <a:effectLst/>
                        </a:rPr>
                        <a:t>50</a:t>
                      </a:r>
                      <a:endParaRPr lang="es-EC" sz="16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407971121"/>
                  </a:ext>
                </a:extLst>
              </a:tr>
              <a:tr h="516391">
                <a:tc rowSpan="4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Púrpura</a:t>
                      </a:r>
                      <a:r>
                        <a:rPr lang="es-ES" sz="20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s-EC" sz="20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Majipamba, Colta (3320 m de altitud)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50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226796505"/>
                  </a:ext>
                </a:extLst>
              </a:tr>
              <a:tr h="26144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Flores, Riobamba (3400 m)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100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898000375"/>
                  </a:ext>
                </a:extLst>
              </a:tr>
              <a:tr h="26144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Lupaxi Central, Colta (3480 m)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99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282167342"/>
                  </a:ext>
                </a:extLst>
              </a:tr>
              <a:tr h="26144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rgbClr val="FF0000"/>
                          </a:solidFill>
                          <a:effectLst/>
                        </a:rPr>
                        <a:t>Subtotal</a:t>
                      </a:r>
                      <a:endParaRPr lang="es-EC" sz="16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rgbClr val="FF0000"/>
                          </a:solidFill>
                          <a:effectLst/>
                        </a:rPr>
                        <a:t>249</a:t>
                      </a:r>
                      <a:endParaRPr lang="es-EC" sz="16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52985282"/>
                  </a:ext>
                </a:extLst>
              </a:tr>
              <a:tr h="261448"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chemeClr val="bg1"/>
                          </a:solidFill>
                          <a:effectLst/>
                        </a:rPr>
                        <a:t>Total selecciones individuales</a:t>
                      </a:r>
                      <a:endParaRPr lang="es-EC" sz="20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solidFill>
                            <a:srgbClr val="FF0000"/>
                          </a:solidFill>
                          <a:effectLst/>
                        </a:rPr>
                        <a:t>497</a:t>
                      </a:r>
                      <a:endParaRPr lang="es-EC" sz="2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804961802"/>
                  </a:ext>
                </a:extLst>
              </a:tr>
            </a:tbl>
          </a:graphicData>
        </a:graphic>
      </p:graphicFrame>
      <p:sp>
        <p:nvSpPr>
          <p:cNvPr id="6" name="Elipse 5"/>
          <p:cNvSpPr/>
          <p:nvPr/>
        </p:nvSpPr>
        <p:spPr>
          <a:xfrm>
            <a:off x="6971640" y="5373216"/>
            <a:ext cx="1080118" cy="57606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2863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A2EC188-AD32-45A3-9961-60E14A18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1667621"/>
            <a:ext cx="8993517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179512" y="6313860"/>
            <a:ext cx="327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683568" y="404664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>
                <a:solidFill>
                  <a:srgbClr val="FF0000"/>
                </a:solidFill>
              </a:rPr>
              <a:t>Año 2019: Metodología 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456225"/>
              </p:ext>
            </p:extLst>
          </p:nvPr>
        </p:nvGraphicFramePr>
        <p:xfrm>
          <a:off x="1439651" y="1980440"/>
          <a:ext cx="6696746" cy="18409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4098">
                  <a:extLst>
                    <a:ext uri="{9D8B030D-6E8A-4147-A177-3AD203B41FA5}">
                      <a16:colId xmlns:a16="http://schemas.microsoft.com/office/drawing/2014/main" xmlns="" val="117967767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93861403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185303705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628488141"/>
                    </a:ext>
                  </a:extLst>
                </a:gridCol>
                <a:gridCol w="1063778">
                  <a:extLst>
                    <a:ext uri="{9D8B030D-6E8A-4147-A177-3AD203B41FA5}">
                      <a16:colId xmlns:a16="http://schemas.microsoft.com/office/drawing/2014/main" xmlns="" val="3156329198"/>
                    </a:ext>
                  </a:extLst>
                </a:gridCol>
                <a:gridCol w="1074787">
                  <a:extLst>
                    <a:ext uri="{9D8B030D-6E8A-4147-A177-3AD203B41FA5}">
                      <a16:colId xmlns:a16="http://schemas.microsoft.com/office/drawing/2014/main" xmlns="" val="2582548092"/>
                    </a:ext>
                  </a:extLst>
                </a:gridCol>
                <a:gridCol w="885771">
                  <a:extLst>
                    <a:ext uri="{9D8B030D-6E8A-4147-A177-3AD203B41FA5}">
                      <a16:colId xmlns:a16="http://schemas.microsoft.com/office/drawing/2014/main" xmlns="" val="1194866889"/>
                    </a:ext>
                  </a:extLst>
                </a:gridCol>
              </a:tblGrid>
              <a:tr h="4765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Localidad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Parroquia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Cantón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Altitud (m)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Latitud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Longitud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Tipo de suelo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692850880"/>
                  </a:ext>
                </a:extLst>
              </a:tr>
              <a:tr h="682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</a:rPr>
                        <a:t>Pulucate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Sicalpa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Colta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3330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-1,824342</a:t>
                      </a:r>
                      <a:r>
                        <a:rPr lang="es-ES_tradnl" sz="1400" baseline="30000" dirty="0">
                          <a:effectLst/>
                        </a:rPr>
                        <a:t>o</a:t>
                      </a:r>
                      <a:r>
                        <a:rPr lang="es-ES_tradnl" sz="1400" dirty="0">
                          <a:effectLst/>
                        </a:rPr>
                        <a:t> 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-78,696602</a:t>
                      </a:r>
                      <a:r>
                        <a:rPr lang="es-ES_tradnl" sz="1400" baseline="30000" dirty="0">
                          <a:effectLst/>
                        </a:rPr>
                        <a:t>o</a:t>
                      </a:r>
                      <a:r>
                        <a:rPr lang="es-ES_tradnl" sz="1400" dirty="0">
                          <a:effectLst/>
                        </a:rPr>
                        <a:t> 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Franco arcilloso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935636381"/>
                  </a:ext>
                </a:extLst>
              </a:tr>
              <a:tr h="682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EESC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Cutuglahua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Mejía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3050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-0.368834</a:t>
                      </a:r>
                      <a:r>
                        <a:rPr lang="es-ES_tradnl" sz="1400" baseline="30000" dirty="0">
                          <a:effectLst/>
                        </a:rPr>
                        <a:t>o</a:t>
                      </a:r>
                      <a:r>
                        <a:rPr lang="es-ES_tradnl" sz="1400" dirty="0">
                          <a:effectLst/>
                        </a:rPr>
                        <a:t> 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</a:rPr>
                        <a:t>-78.555596</a:t>
                      </a:r>
                      <a:r>
                        <a:rPr lang="es-ES_tradnl" sz="1400" baseline="30000" dirty="0">
                          <a:effectLst/>
                        </a:rPr>
                        <a:t>o</a:t>
                      </a:r>
                      <a:r>
                        <a:rPr lang="es-ES_tradnl" sz="1400" dirty="0">
                          <a:effectLst/>
                        </a:rPr>
                        <a:t> 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Arcilloso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1924335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42158" y="3920433"/>
            <a:ext cx="4810166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ES_tradnl" altLang="ja-JP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Selecciones individuales: </a:t>
            </a:r>
            <a:r>
              <a:rPr kumimoji="0" lang="es-ES_tradnl" altLang="ja-JP" sz="1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497</a:t>
            </a:r>
            <a:endParaRPr kumimoji="0" lang="es-EC" altLang="ja-JP" sz="1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ja-JP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	Verdes: </a:t>
            </a:r>
            <a:r>
              <a:rPr kumimoji="0" lang="es-ES_tradnl" altLang="ja-JP" sz="1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248</a:t>
            </a:r>
            <a:endParaRPr kumimoji="0" lang="es-EC" altLang="ja-JP" sz="1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ja-JP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	Rojas y púrpuras: </a:t>
            </a:r>
            <a:r>
              <a:rPr kumimoji="0" lang="es-ES_tradnl" altLang="ja-JP" sz="1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249</a:t>
            </a:r>
            <a:endParaRPr kumimoji="0" lang="es-EC" altLang="ja-JP" sz="1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+mn-lt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ES_tradnl" altLang="ja-JP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Testigo: quinua “Chimborazo”</a:t>
            </a:r>
            <a:endParaRPr kumimoji="0" lang="es-EC" altLang="ja-JP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s-ES" altLang="ja-JP" sz="16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s-ES" altLang="ja-JP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arcela de un surco de 2 m de longitud.</a:t>
            </a:r>
            <a:endParaRPr kumimoji="0" lang="es-EC" altLang="ja-JP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ja-JP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22370" y="1195073"/>
            <a:ext cx="6845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sz="2400" b="1" dirty="0"/>
              <a:t>Evaluación de 497 panojas individuales en dos localidades</a:t>
            </a:r>
          </a:p>
        </p:txBody>
      </p:sp>
    </p:spTree>
    <p:extLst>
      <p:ext uri="{BB962C8B-B14F-4D97-AF65-F5344CB8AC3E}">
        <p14:creationId xmlns:p14="http://schemas.microsoft.com/office/powerpoint/2010/main" val="79579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A2EC188-AD32-45A3-9961-60E14A18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4784"/>
            <a:ext cx="9144000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179512" y="6313860"/>
            <a:ext cx="327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971600" y="54868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>
                <a:solidFill>
                  <a:srgbClr val="FF0000"/>
                </a:solidFill>
              </a:rPr>
              <a:t>RESULTADOS: </a:t>
            </a:r>
            <a:r>
              <a:rPr lang="es-EC" sz="2800" b="1" dirty="0"/>
              <a:t>Ciclo 2019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611097"/>
              </p:ext>
            </p:extLst>
          </p:nvPr>
        </p:nvGraphicFramePr>
        <p:xfrm>
          <a:off x="755576" y="2256335"/>
          <a:ext cx="6552727" cy="32608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33611">
                  <a:extLst>
                    <a:ext uri="{9D8B030D-6E8A-4147-A177-3AD203B41FA5}">
                      <a16:colId xmlns:a16="http://schemas.microsoft.com/office/drawing/2014/main" xmlns="" val="1793610516"/>
                    </a:ext>
                  </a:extLst>
                </a:gridCol>
                <a:gridCol w="875206">
                  <a:extLst>
                    <a:ext uri="{9D8B030D-6E8A-4147-A177-3AD203B41FA5}">
                      <a16:colId xmlns:a16="http://schemas.microsoft.com/office/drawing/2014/main" xmlns="" val="676422598"/>
                    </a:ext>
                  </a:extLst>
                </a:gridCol>
                <a:gridCol w="1021420">
                  <a:extLst>
                    <a:ext uri="{9D8B030D-6E8A-4147-A177-3AD203B41FA5}">
                      <a16:colId xmlns:a16="http://schemas.microsoft.com/office/drawing/2014/main" xmlns="" val="676143940"/>
                    </a:ext>
                  </a:extLst>
                </a:gridCol>
                <a:gridCol w="876237">
                  <a:extLst>
                    <a:ext uri="{9D8B030D-6E8A-4147-A177-3AD203B41FA5}">
                      <a16:colId xmlns:a16="http://schemas.microsoft.com/office/drawing/2014/main" xmlns="" val="1337425296"/>
                    </a:ext>
                  </a:extLst>
                </a:gridCol>
                <a:gridCol w="946253">
                  <a:extLst>
                    <a:ext uri="{9D8B030D-6E8A-4147-A177-3AD203B41FA5}">
                      <a16:colId xmlns:a16="http://schemas.microsoft.com/office/drawing/2014/main" xmlns="" val="1945865128"/>
                    </a:ext>
                  </a:extLst>
                </a:gridCol>
              </a:tblGrid>
              <a:tr h="3623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Variables</a:t>
                      </a:r>
                      <a:endParaRPr lang="es-EC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M</a:t>
                      </a:r>
                      <a:endParaRPr lang="es-EC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DE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Vm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VM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102619709"/>
                  </a:ext>
                </a:extLst>
              </a:tr>
              <a:tr h="3623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Días a la floración</a:t>
                      </a:r>
                      <a:endParaRPr lang="es-EC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132.8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21.07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100.0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168.0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771395413"/>
                  </a:ext>
                </a:extLst>
              </a:tr>
              <a:tr h="3623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Días a la cosecha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222.4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17.72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FF0000"/>
                          </a:solidFill>
                          <a:effectLst/>
                        </a:rPr>
                        <a:t>192.0</a:t>
                      </a:r>
                      <a:endParaRPr lang="es-EC" sz="16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FF0000"/>
                          </a:solidFill>
                          <a:effectLst/>
                        </a:rPr>
                        <a:t>264.0</a:t>
                      </a:r>
                      <a:endParaRPr lang="es-EC" sz="16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000753934"/>
                  </a:ext>
                </a:extLst>
              </a:tr>
              <a:tr h="3623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Diámetro del tallo (mm)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7.5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1.43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4.0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14.8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542428720"/>
                  </a:ext>
                </a:extLst>
              </a:tr>
              <a:tr h="3623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Largo de la panoja (cm)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24.4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7.58</a:t>
                      </a:r>
                      <a:endParaRPr lang="es-EC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8.0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68.8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392787467"/>
                  </a:ext>
                </a:extLst>
              </a:tr>
              <a:tr h="3623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Diámetro de la panoja (mm)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26.7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10.54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7.8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80.2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155452650"/>
                  </a:ext>
                </a:extLst>
              </a:tr>
              <a:tr h="3623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Altura de la panta (cm)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123.8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20.08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FF0000"/>
                          </a:solidFill>
                          <a:effectLst/>
                        </a:rPr>
                        <a:t>65.2</a:t>
                      </a:r>
                      <a:endParaRPr lang="es-EC" sz="16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FF0000"/>
                          </a:solidFill>
                          <a:effectLst/>
                        </a:rPr>
                        <a:t>217.6</a:t>
                      </a:r>
                      <a:endParaRPr lang="es-EC" sz="16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104238227"/>
                  </a:ext>
                </a:extLst>
              </a:tr>
              <a:tr h="3623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Eflusión saponina (cm) 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5.1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2.42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FF0000"/>
                          </a:solidFill>
                          <a:effectLst/>
                        </a:rPr>
                        <a:t>0.0</a:t>
                      </a:r>
                      <a:endParaRPr lang="es-EC" sz="16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FF0000"/>
                          </a:solidFill>
                          <a:effectLst/>
                        </a:rPr>
                        <a:t>9.6</a:t>
                      </a:r>
                      <a:endParaRPr lang="es-EC" sz="16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532098179"/>
                  </a:ext>
                </a:extLst>
              </a:tr>
              <a:tr h="3623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Rendimiento por planta (g)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4.2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1.84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FF0000"/>
                          </a:solidFill>
                          <a:effectLst/>
                        </a:rPr>
                        <a:t>0.6</a:t>
                      </a:r>
                      <a:endParaRPr lang="es-EC" sz="16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rgbClr val="FF0000"/>
                          </a:solidFill>
                          <a:effectLst/>
                        </a:rPr>
                        <a:t>14.3</a:t>
                      </a:r>
                      <a:endParaRPr lang="es-EC" sz="16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087329319"/>
                  </a:ext>
                </a:extLst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971600" y="1154016"/>
            <a:ext cx="68407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Número de selecciones (n), promedio (M), desviación estándar (DE), valor mínimo (</a:t>
            </a:r>
            <a:r>
              <a:rPr lang="es-ES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Vm</a:t>
            </a:r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y valor máximo (VM) de selecciones de quinua “Chimborazo” evaluadas en </a:t>
            </a:r>
            <a:r>
              <a:rPr lang="es-ES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Colta</a:t>
            </a:r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2019.</a:t>
            </a:r>
            <a:endParaRPr lang="es-EC" sz="2000" b="1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3897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A2EC188-AD32-45A3-9961-60E14A18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7286"/>
            <a:ext cx="9144000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179512" y="6313860"/>
            <a:ext cx="327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523793"/>
              </p:ext>
            </p:extLst>
          </p:nvPr>
        </p:nvGraphicFramePr>
        <p:xfrm>
          <a:off x="1043609" y="1505013"/>
          <a:ext cx="7076554" cy="43007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3668">
                  <a:extLst>
                    <a:ext uri="{9D8B030D-6E8A-4147-A177-3AD203B41FA5}">
                      <a16:colId xmlns:a16="http://schemas.microsoft.com/office/drawing/2014/main" xmlns="" val="616503676"/>
                    </a:ext>
                  </a:extLst>
                </a:gridCol>
                <a:gridCol w="2887340">
                  <a:extLst>
                    <a:ext uri="{9D8B030D-6E8A-4147-A177-3AD203B41FA5}">
                      <a16:colId xmlns:a16="http://schemas.microsoft.com/office/drawing/2014/main" xmlns="" val="3918806344"/>
                    </a:ext>
                  </a:extLst>
                </a:gridCol>
                <a:gridCol w="1434333">
                  <a:extLst>
                    <a:ext uri="{9D8B030D-6E8A-4147-A177-3AD203B41FA5}">
                      <a16:colId xmlns:a16="http://schemas.microsoft.com/office/drawing/2014/main" xmlns="" val="1693008876"/>
                    </a:ext>
                  </a:extLst>
                </a:gridCol>
                <a:gridCol w="1181213">
                  <a:extLst>
                    <a:ext uri="{9D8B030D-6E8A-4147-A177-3AD203B41FA5}">
                      <a16:colId xmlns:a16="http://schemas.microsoft.com/office/drawing/2014/main" xmlns="" val="546119932"/>
                    </a:ext>
                  </a:extLst>
                </a:gridCol>
              </a:tblGrid>
              <a:tr h="6478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Variable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Clase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Frecuencia absoluta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Frecuencia relativa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/>
                </a:tc>
                <a:extLst>
                  <a:ext uri="{0D108BD9-81ED-4DB2-BD59-A6C34878D82A}">
                    <a16:rowId xmlns:a16="http://schemas.microsoft.com/office/drawing/2014/main" xmlns="" val="3171855099"/>
                  </a:ext>
                </a:extLst>
              </a:tr>
              <a:tr h="215940">
                <a:tc rowSpan="4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Días a la cosecha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 (hasta 216 días)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202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FF0000"/>
                          </a:solidFill>
                          <a:effectLst/>
                        </a:rPr>
                        <a:t>41.6</a:t>
                      </a:r>
                      <a:endParaRPr lang="es-EC" sz="14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4406704"/>
                  </a:ext>
                </a:extLst>
              </a:tr>
              <a:tr h="2159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 (217 a 240 días)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221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FF0000"/>
                          </a:solidFill>
                          <a:effectLst/>
                        </a:rPr>
                        <a:t>45.5</a:t>
                      </a:r>
                      <a:endParaRPr lang="es-EC" sz="14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3538532"/>
                  </a:ext>
                </a:extLst>
              </a:tr>
              <a:tr h="2159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 (más de 240 días)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63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12.9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60125003"/>
                  </a:ext>
                </a:extLst>
              </a:tr>
              <a:tr h="2159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Total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486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100.0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886432"/>
                  </a:ext>
                </a:extLst>
              </a:tr>
              <a:tr h="215940">
                <a:tc rowSpan="4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Severidad de mildiu (escala 1-9)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 (resistente)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2.1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/>
                </a:tc>
                <a:extLst>
                  <a:ext uri="{0D108BD9-81ED-4DB2-BD59-A6C34878D82A}">
                    <a16:rowId xmlns:a16="http://schemas.microsoft.com/office/drawing/2014/main" xmlns="" val="4040071577"/>
                  </a:ext>
                </a:extLst>
              </a:tr>
              <a:tr h="4138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 (resistencia intermedia)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chemeClr val="tx1"/>
                          </a:solidFill>
                          <a:effectLst/>
                        </a:rPr>
                        <a:t>452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FF0000"/>
                          </a:solidFill>
                          <a:effectLst/>
                        </a:rPr>
                        <a:t>93.0</a:t>
                      </a:r>
                      <a:endParaRPr lang="es-EC" sz="14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/>
                </a:tc>
                <a:extLst>
                  <a:ext uri="{0D108BD9-81ED-4DB2-BD59-A6C34878D82A}">
                    <a16:rowId xmlns:a16="http://schemas.microsoft.com/office/drawing/2014/main" xmlns="" val="3893129050"/>
                  </a:ext>
                </a:extLst>
              </a:tr>
              <a:tr h="2159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 (susceptible)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24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4.9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/>
                </a:tc>
                <a:extLst>
                  <a:ext uri="{0D108BD9-81ED-4DB2-BD59-A6C34878D82A}">
                    <a16:rowId xmlns:a16="http://schemas.microsoft.com/office/drawing/2014/main" xmlns="" val="4029155157"/>
                  </a:ext>
                </a:extLst>
              </a:tr>
              <a:tr h="2159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Total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486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100.0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/>
                </a:tc>
                <a:extLst>
                  <a:ext uri="{0D108BD9-81ED-4DB2-BD59-A6C34878D82A}">
                    <a16:rowId xmlns:a16="http://schemas.microsoft.com/office/drawing/2014/main" xmlns="" val="865205588"/>
                  </a:ext>
                </a:extLst>
              </a:tr>
              <a:tr h="215940">
                <a:tc rowSpan="4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chemeClr val="tx1"/>
                          </a:solidFill>
                          <a:effectLst/>
                        </a:rPr>
                        <a:t>Acame (escala 1-9)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 (resistente)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425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87.6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06518191"/>
                  </a:ext>
                </a:extLst>
              </a:tr>
              <a:tr h="2159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 (intermedio)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40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8.2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65123789"/>
                  </a:ext>
                </a:extLst>
              </a:tr>
              <a:tr h="2159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 (susceptible)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20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4.1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8396445"/>
                  </a:ext>
                </a:extLst>
              </a:tr>
              <a:tr h="2159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Total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485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99.9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68508298"/>
                  </a:ext>
                </a:extLst>
              </a:tr>
              <a:tr h="215940">
                <a:tc rowSpan="4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Altura de planta (cm)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 (hasta 116.0 cm)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162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33.3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05332876"/>
                  </a:ext>
                </a:extLst>
              </a:tr>
              <a:tr h="2159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 (116.1 a 166.8 cm)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320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65.8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573829"/>
                  </a:ext>
                </a:extLst>
              </a:tr>
              <a:tr h="2159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 (más de 166.8 cm)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0.8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60875295"/>
                  </a:ext>
                </a:extLst>
              </a:tr>
              <a:tr h="2159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Total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486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99.9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6558" marR="66558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26798893"/>
                  </a:ext>
                </a:extLst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559323" y="189374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solidFill>
                  <a:srgbClr val="FF0000"/>
                </a:solidFill>
              </a:rPr>
              <a:t>RESULTADOS: </a:t>
            </a:r>
            <a:r>
              <a:rPr lang="es-EC" sz="2400" b="1" dirty="0"/>
              <a:t>Ciclo 2019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550863" y="754861"/>
            <a:ext cx="66578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Frecuencia absoluta y relativa de variables cuantitativas evaluadas en </a:t>
            </a:r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486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selecciones de la quinua “Chimborazo”. </a:t>
            </a:r>
            <a:r>
              <a:rPr lang="es-ES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Colta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Chimborazo, 2019.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1791377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A2EC188-AD32-45A3-9961-60E14A18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2776"/>
            <a:ext cx="9144000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179512" y="6313860"/>
            <a:ext cx="327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229407"/>
              </p:ext>
            </p:extLst>
          </p:nvPr>
        </p:nvGraphicFramePr>
        <p:xfrm>
          <a:off x="1691680" y="980734"/>
          <a:ext cx="6192688" cy="45364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8735">
                  <a:extLst>
                    <a:ext uri="{9D8B030D-6E8A-4147-A177-3AD203B41FA5}">
                      <a16:colId xmlns:a16="http://schemas.microsoft.com/office/drawing/2014/main" xmlns="" val="1440381251"/>
                    </a:ext>
                  </a:extLst>
                </a:gridCol>
                <a:gridCol w="1924650">
                  <a:extLst>
                    <a:ext uri="{9D8B030D-6E8A-4147-A177-3AD203B41FA5}">
                      <a16:colId xmlns:a16="http://schemas.microsoft.com/office/drawing/2014/main" xmlns="" val="1936728999"/>
                    </a:ext>
                  </a:extLst>
                </a:gridCol>
                <a:gridCol w="1018228">
                  <a:extLst>
                    <a:ext uri="{9D8B030D-6E8A-4147-A177-3AD203B41FA5}">
                      <a16:colId xmlns:a16="http://schemas.microsoft.com/office/drawing/2014/main" xmlns="" val="2797363467"/>
                    </a:ext>
                  </a:extLst>
                </a:gridCol>
                <a:gridCol w="991075">
                  <a:extLst>
                    <a:ext uri="{9D8B030D-6E8A-4147-A177-3AD203B41FA5}">
                      <a16:colId xmlns:a16="http://schemas.microsoft.com/office/drawing/2014/main" xmlns="" val="1665239513"/>
                    </a:ext>
                  </a:extLst>
                </a:gridCol>
              </a:tblGrid>
              <a:tr h="60486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Variable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Clase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Frecuencia absoluta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Frecuencia relativa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183901717"/>
                  </a:ext>
                </a:extLst>
              </a:tr>
              <a:tr h="302433">
                <a:tc rowSpan="5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Columna de espuma de saponina (cm)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 (ausente) 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48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9.9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94665341"/>
                  </a:ext>
                </a:extLst>
              </a:tr>
              <a:tr h="30243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 (hasta 3.2 cm)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47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9.7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710231238"/>
                  </a:ext>
                </a:extLst>
              </a:tr>
              <a:tr h="30243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 (3.3 a 6.4 cm)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224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FF0000"/>
                          </a:solidFill>
                          <a:effectLst/>
                        </a:rPr>
                        <a:t>46.1</a:t>
                      </a:r>
                      <a:endParaRPr lang="es-EC" sz="14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525670116"/>
                  </a:ext>
                </a:extLst>
              </a:tr>
              <a:tr h="30243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 (más de 6.4 cm)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167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FF0000"/>
                          </a:solidFill>
                          <a:effectLst/>
                        </a:rPr>
                        <a:t>34.3</a:t>
                      </a:r>
                      <a:endParaRPr lang="es-EC" sz="14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390042948"/>
                  </a:ext>
                </a:extLst>
              </a:tr>
              <a:tr h="30243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Total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486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100.0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362097009"/>
                  </a:ext>
                </a:extLst>
              </a:tr>
              <a:tr h="302433">
                <a:tc rowSpan="4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Rendimiento por planta (g)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 (hasta 5.2 g)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372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FF0000"/>
                          </a:solidFill>
                          <a:effectLst/>
                        </a:rPr>
                        <a:t>76.5</a:t>
                      </a:r>
                      <a:endParaRPr lang="es-EC" sz="14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72181438"/>
                  </a:ext>
                </a:extLst>
              </a:tr>
              <a:tr h="30243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 (5.3 a 9.7 g)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109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FF0000"/>
                          </a:solidFill>
                          <a:effectLst/>
                        </a:rPr>
                        <a:t>22.5</a:t>
                      </a:r>
                      <a:endParaRPr lang="es-EC" sz="14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84883782"/>
                  </a:ext>
                </a:extLst>
              </a:tr>
              <a:tr h="30243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 (más de 9.7 g)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1.0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11906983"/>
                  </a:ext>
                </a:extLst>
              </a:tr>
              <a:tr h="30243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Total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486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100.0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76304428"/>
                  </a:ext>
                </a:extLst>
              </a:tr>
              <a:tr h="302433">
                <a:tc rowSpan="4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Longitud de la semilla (mm)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 (hasta 1.8 mm)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115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23.7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172836010"/>
                  </a:ext>
                </a:extLst>
              </a:tr>
              <a:tr h="30243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 (1.9 a 2.1 mm)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307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FF0000"/>
                          </a:solidFill>
                          <a:effectLst/>
                        </a:rPr>
                        <a:t>26.3</a:t>
                      </a:r>
                      <a:endParaRPr lang="es-EC" sz="14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682096253"/>
                  </a:ext>
                </a:extLst>
              </a:tr>
              <a:tr h="30243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 (más de 2.1 mm)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64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13.1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715547971"/>
                  </a:ext>
                </a:extLst>
              </a:tr>
              <a:tr h="30243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Total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486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100.0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41157564"/>
                  </a:ext>
                </a:extLst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827584" y="332656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solidFill>
                  <a:srgbClr val="FF0000"/>
                </a:solidFill>
              </a:rPr>
              <a:t>RESULTADOS: </a:t>
            </a:r>
            <a:r>
              <a:rPr lang="es-EC" sz="2400" b="1" dirty="0"/>
              <a:t>Ciclo 2019</a:t>
            </a:r>
            <a:endParaRPr lang="es-EC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7287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A2EC188-AD32-45A3-9961-60E14A18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2776"/>
            <a:ext cx="9144000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179512" y="6313860"/>
            <a:ext cx="327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757107"/>
              </p:ext>
            </p:extLst>
          </p:nvPr>
        </p:nvGraphicFramePr>
        <p:xfrm>
          <a:off x="712866" y="1043444"/>
          <a:ext cx="8064896" cy="46650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4878">
                  <a:extLst>
                    <a:ext uri="{9D8B030D-6E8A-4147-A177-3AD203B41FA5}">
                      <a16:colId xmlns:a16="http://schemas.microsoft.com/office/drawing/2014/main" xmlns="" val="1352987262"/>
                    </a:ext>
                  </a:extLst>
                </a:gridCol>
                <a:gridCol w="1845472">
                  <a:extLst>
                    <a:ext uri="{9D8B030D-6E8A-4147-A177-3AD203B41FA5}">
                      <a16:colId xmlns:a16="http://schemas.microsoft.com/office/drawing/2014/main" xmlns="" val="3684288955"/>
                    </a:ext>
                  </a:extLst>
                </a:gridCol>
                <a:gridCol w="4664546">
                  <a:extLst>
                    <a:ext uri="{9D8B030D-6E8A-4147-A177-3AD203B41FA5}">
                      <a16:colId xmlns:a16="http://schemas.microsoft.com/office/drawing/2014/main" xmlns="" val="2807907881"/>
                    </a:ext>
                  </a:extLst>
                </a:gridCol>
              </a:tblGrid>
              <a:tr h="21880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Grupo</a:t>
                      </a:r>
                      <a:endParaRPr lang="es-EC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600" dirty="0" err="1">
                          <a:effectLst/>
                        </a:rPr>
                        <a:t>Masal</a:t>
                      </a:r>
                      <a:endParaRPr lang="es-EC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Selecciones</a:t>
                      </a:r>
                      <a:endParaRPr lang="es-EC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499432363"/>
                  </a:ext>
                </a:extLst>
              </a:tr>
              <a:tr h="773259"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Rojas/purpuras</a:t>
                      </a:r>
                      <a:endParaRPr lang="es-EC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FF0000"/>
                          </a:solidFill>
                          <a:effectLst/>
                        </a:rPr>
                        <a:t>M1</a:t>
                      </a:r>
                      <a:r>
                        <a:rPr lang="es-EC" sz="1400" dirty="0">
                          <a:effectLst/>
                        </a:rPr>
                        <a:t>: Roja, precoz, dulce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LR7,LR10,LR15,LR18,LR23,LR25,LR27,LR28,LR29,LR30,LR33,LR34,LR41, LR42,LR46,LR48,LR50,LR56,LR57,LR58,LR59,LR65,LR73,LR76,LR87,LR88,  LR95,LR99 </a:t>
                      </a:r>
                      <a:r>
                        <a:rPr lang="es-EC" sz="1200" b="1" dirty="0">
                          <a:solidFill>
                            <a:srgbClr val="FF0000"/>
                          </a:solidFill>
                          <a:effectLst/>
                        </a:rPr>
                        <a:t>(total: 28)</a:t>
                      </a:r>
                      <a:endParaRPr lang="es-EC" sz="12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428415496"/>
                  </a:ext>
                </a:extLst>
              </a:tr>
              <a:tr h="102183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FF0000"/>
                          </a:solidFill>
                          <a:effectLst/>
                        </a:rPr>
                        <a:t>M2</a:t>
                      </a:r>
                      <a:r>
                        <a:rPr lang="es-EC" sz="1400" dirty="0">
                          <a:effectLst/>
                        </a:rPr>
                        <a:t>:  Púrpura, precoz, amarga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MR12.MR36,FR1,FR2,FR3,FR4,FR5,FR7,FR8,FR9,FR10,FR11,FR12,FR13, FR15,FR16,FR17,FR19,FR20,FR21,FR22,FR23,FR24,FR25,FR26,FR27, FR29,FR33,FR35,FR38,FR39,FR42,FR44,FR45,FR56,FR62,FR65,FR66, FR67,FR69,FR73,FR74,FR76,FR77,FR80,FR81,FR82,FR87,FR91 </a:t>
                      </a:r>
                      <a:r>
                        <a:rPr lang="es-EC" sz="1200" b="1" dirty="0">
                          <a:solidFill>
                            <a:srgbClr val="FF0000"/>
                          </a:solidFill>
                          <a:effectLst/>
                        </a:rPr>
                        <a:t>(total: 49)</a:t>
                      </a:r>
                      <a:endParaRPr lang="es-EC" sz="12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178289266"/>
                  </a:ext>
                </a:extLst>
              </a:tr>
              <a:tr h="65095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FF0000"/>
                          </a:solidFill>
                          <a:effectLst/>
                        </a:rPr>
                        <a:t>M3</a:t>
                      </a:r>
                      <a:r>
                        <a:rPr lang="es-EC" sz="1400" dirty="0">
                          <a:effectLst/>
                        </a:rPr>
                        <a:t>: Púrpura, intermedia, amarga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FR6,FR28,FR31,FR36,FR41,FR46,FR47,FR48,FR51,FR52,FR58,FR59,FR60, FR61,FR64,FR68,FR70,FR78,FR86,FR88,FR92,FR93,FR95,FR97,FR98 </a:t>
                      </a:r>
                      <a:r>
                        <a:rPr lang="es-EC" sz="1200" b="1" dirty="0">
                          <a:solidFill>
                            <a:srgbClr val="FF0000"/>
                          </a:solidFill>
                          <a:effectLst/>
                        </a:rPr>
                        <a:t>(Total: 25)</a:t>
                      </a:r>
                      <a:endParaRPr lang="es-EC" sz="12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504950073"/>
                  </a:ext>
                </a:extLst>
              </a:tr>
              <a:tr h="773259"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Verdes</a:t>
                      </a:r>
                      <a:endParaRPr lang="es-EC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FF0000"/>
                          </a:solidFill>
                          <a:effectLst/>
                        </a:rPr>
                        <a:t>M4</a:t>
                      </a:r>
                      <a:r>
                        <a:rPr lang="es-EC" sz="1400" dirty="0">
                          <a:effectLst/>
                        </a:rPr>
                        <a:t>: verde, precoz, amarga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MV7,MV8,MV12,MV19,MV29,MV42,FV12,FV20,FV25,FV32,FV34,FV39, FV45,FV56,FV70,MV7,MV8,MV12,MV19,MV29,MV42,FV12,FV20,FV25, FV32,FV34,FV39,FV45,FV56,FV70 </a:t>
                      </a:r>
                      <a:r>
                        <a:rPr lang="es-EC" sz="1200" b="1" dirty="0">
                          <a:solidFill>
                            <a:srgbClr val="FF0000"/>
                          </a:solidFill>
                          <a:effectLst/>
                        </a:rPr>
                        <a:t>(Total: 30)</a:t>
                      </a:r>
                      <a:endParaRPr lang="es-EC" sz="12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887300337"/>
                  </a:ext>
                </a:extLst>
              </a:tr>
              <a:tr h="77325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FF0000"/>
                          </a:solidFill>
                          <a:effectLst/>
                        </a:rPr>
                        <a:t>M5</a:t>
                      </a:r>
                      <a:r>
                        <a:rPr lang="es-EC" sz="1400" dirty="0">
                          <a:effectLst/>
                        </a:rPr>
                        <a:t>: verde, intermedia, amarga.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MV1,MV11,MV15,MV31,MV34,MV35,MV36,MV44,MV47,FV1,FV2,FV4, FV6,FV7,FV13,FV14,FV15,FV16,FV23,FV28,FV40,FV43,FV44,FV49,FV51, FV53,FV57,FV58,FV61,FV69,FV82,LV14,LV26,LV46 </a:t>
                      </a:r>
                      <a:r>
                        <a:rPr lang="es-EC" sz="1200" b="1" dirty="0">
                          <a:solidFill>
                            <a:srgbClr val="FF0000"/>
                          </a:solidFill>
                          <a:effectLst/>
                        </a:rPr>
                        <a:t>(Total: 34)</a:t>
                      </a:r>
                      <a:endParaRPr lang="es-EC" sz="12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175651327"/>
                  </a:ext>
                </a:extLst>
              </a:tr>
              <a:tr h="42861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400" b="1" dirty="0">
                          <a:solidFill>
                            <a:srgbClr val="FF0000"/>
                          </a:solidFill>
                          <a:effectLst/>
                        </a:rPr>
                        <a:t>M6</a:t>
                      </a:r>
                      <a:r>
                        <a:rPr lang="es-EC" sz="1400" dirty="0">
                          <a:effectLst/>
                        </a:rPr>
                        <a:t>: verde, tardía, amarga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MV32,MV33,Mv43,FV50,FV84,FV85,LV4,LV6,LV16,LV21,LV35,LV36, LV39,LV42,LV45,LV55,LV57,LV58,LV59,LV63 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  <a:t>(Total: 20)</a:t>
                      </a:r>
                      <a:endParaRPr lang="es-EC" sz="12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477382514"/>
                  </a:ext>
                </a:extLst>
              </a:tr>
            </a:tbl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1599132" y="644470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Masales</a:t>
            </a:r>
            <a:r>
              <a:rPr lang="es-ES" b="1" dirty="0"/>
              <a:t> y selecciones de quinua  </a:t>
            </a:r>
            <a:r>
              <a:rPr lang="es-ES" b="1" dirty="0" err="1"/>
              <a:t>ecotipo</a:t>
            </a:r>
            <a:r>
              <a:rPr lang="es-ES" b="1" dirty="0"/>
              <a:t> “Chimborazo” </a:t>
            </a:r>
            <a:endParaRPr lang="es-EC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755576" y="244360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>
                <a:solidFill>
                  <a:srgbClr val="FF0000"/>
                </a:solidFill>
              </a:rPr>
              <a:t>RESULTADOS: </a:t>
            </a:r>
            <a:r>
              <a:rPr lang="es-EC" sz="2000" b="1" dirty="0"/>
              <a:t>CICLO 2019 </a:t>
            </a:r>
          </a:p>
        </p:txBody>
      </p:sp>
    </p:spTree>
    <p:extLst>
      <p:ext uri="{BB962C8B-B14F-4D97-AF65-F5344CB8AC3E}">
        <p14:creationId xmlns:p14="http://schemas.microsoft.com/office/powerpoint/2010/main" val="2288579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A2EC188-AD32-45A3-9961-60E14A18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2776"/>
            <a:ext cx="9144000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179512" y="6313860"/>
            <a:ext cx="327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899592" y="260648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solidFill>
                  <a:srgbClr val="FF0000"/>
                </a:solidFill>
              </a:rPr>
              <a:t> Ciclo 2020: </a:t>
            </a:r>
            <a:r>
              <a:rPr lang="es-EC" sz="2400" b="1" dirty="0"/>
              <a:t>Metodología</a:t>
            </a:r>
            <a:endParaRPr lang="es-EC" sz="2400" b="1" dirty="0">
              <a:solidFill>
                <a:srgbClr val="FF00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359830" y="1196752"/>
            <a:ext cx="7028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Evaluación de seis </a:t>
            </a:r>
            <a:r>
              <a:rPr lang="es-EC" b="1" dirty="0" err="1"/>
              <a:t>masales</a:t>
            </a:r>
            <a:r>
              <a:rPr lang="es-EC" b="1" dirty="0"/>
              <a:t>  agrupados  en el ciclo anterior</a:t>
            </a:r>
          </a:p>
          <a:p>
            <a:endParaRPr lang="es-EC" dirty="0"/>
          </a:p>
        </p:txBody>
      </p:sp>
      <p:sp>
        <p:nvSpPr>
          <p:cNvPr id="7" name="CuadroTexto 6"/>
          <p:cNvSpPr txBox="1"/>
          <p:nvPr/>
        </p:nvSpPr>
        <p:spPr>
          <a:xfrm>
            <a:off x="1359830" y="1843083"/>
            <a:ext cx="666855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b="1" dirty="0"/>
              <a:t>Localidades</a:t>
            </a:r>
            <a:r>
              <a:rPr lang="es-EC" dirty="0"/>
              <a:t>: </a:t>
            </a:r>
          </a:p>
          <a:p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EESC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San Francisco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err="1"/>
              <a:t>Majipamba</a:t>
            </a:r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err="1"/>
              <a:t>Gaushi</a:t>
            </a:r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C" b="1" dirty="0"/>
              <a:t>Diseño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DBCA. Parcelas de 5 surcos de 5 m de lago/parcela. Tres repeticiones</a:t>
            </a:r>
          </a:p>
        </p:txBody>
      </p:sp>
    </p:spTree>
    <p:extLst>
      <p:ext uri="{BB962C8B-B14F-4D97-AF65-F5344CB8AC3E}">
        <p14:creationId xmlns:p14="http://schemas.microsoft.com/office/powerpoint/2010/main" val="8953315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A2EC188-AD32-45A3-9961-60E14A18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2776"/>
            <a:ext cx="9144000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179512" y="6313860"/>
            <a:ext cx="327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37117"/>
            <a:ext cx="3669139" cy="206389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619673" y="604906"/>
            <a:ext cx="6336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/>
              <a:t>Localidades donde fueron sembrados los seis </a:t>
            </a:r>
            <a:r>
              <a:rPr lang="es-EC" sz="2000" b="1" dirty="0" err="1"/>
              <a:t>masales</a:t>
            </a:r>
            <a:r>
              <a:rPr lang="es-EC" sz="2000" b="1" dirty="0"/>
              <a:t>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83523" y="233264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solidFill>
                  <a:srgbClr val="FF0000"/>
                </a:solidFill>
              </a:rPr>
              <a:t>Ciclo 2020</a:t>
            </a:r>
            <a:r>
              <a:rPr lang="es-EC" sz="2400" b="1" dirty="0"/>
              <a:t>: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259" y="1446943"/>
            <a:ext cx="3419872" cy="192367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29737"/>
            <a:ext cx="3703925" cy="208345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512" y="3684733"/>
            <a:ext cx="3677365" cy="2068518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115616" y="111938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EESC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5364088" y="1026361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err="1"/>
              <a:t>Gaushi</a:t>
            </a:r>
            <a:r>
              <a:rPr lang="es-EC" b="1" dirty="0"/>
              <a:t>, Chimborazo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611559" y="3425072"/>
            <a:ext cx="2839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err="1"/>
              <a:t>Majipamba</a:t>
            </a:r>
            <a:r>
              <a:rPr lang="es-EC" b="1" dirty="0"/>
              <a:t>, Chimborazo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4991284" y="3330277"/>
            <a:ext cx="296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San Francisco, Chimborazo</a:t>
            </a:r>
          </a:p>
        </p:txBody>
      </p:sp>
    </p:spTree>
    <p:extLst>
      <p:ext uri="{BB962C8B-B14F-4D97-AF65-F5344CB8AC3E}">
        <p14:creationId xmlns:p14="http://schemas.microsoft.com/office/powerpoint/2010/main" val="2749919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A2EC188-AD32-45A3-9961-60E14A18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561420"/>
            <a:ext cx="9144000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179512" y="6313860"/>
            <a:ext cx="327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altLang="es-ES" sz="3200" b="1" u="sng"/>
              <a:t>Objetivos de mejoramiento: leguminosas</a:t>
            </a:r>
            <a:endParaRPr lang="es-EC" altLang="es-ES" sz="3200" b="1" u="sng" dirty="0"/>
          </a:p>
        </p:txBody>
      </p:sp>
      <p:graphicFrame>
        <p:nvGraphicFramePr>
          <p:cNvPr id="5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1097958"/>
              </p:ext>
            </p:extLst>
          </p:nvPr>
        </p:nvGraphicFramePr>
        <p:xfrm>
          <a:off x="605756" y="1569550"/>
          <a:ext cx="8291512" cy="4297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49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432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432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ES_tradnl" dirty="0"/>
                    </a:p>
                    <a:p>
                      <a:endParaRPr lang="es-ES_tradnl" dirty="0"/>
                    </a:p>
                    <a:p>
                      <a:endParaRPr lang="es-ES_tradnl" dirty="0"/>
                    </a:p>
                    <a:p>
                      <a:endParaRPr lang="es-ES_tradnl" dirty="0"/>
                    </a:p>
                    <a:p>
                      <a:endParaRPr lang="es-ES_tradnl" dirty="0"/>
                    </a:p>
                    <a:p>
                      <a:endParaRPr lang="es-EC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 marL="91443" marR="91443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u="sng" dirty="0"/>
                        <a:t>Arbustivo: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_tradnl" dirty="0"/>
                        <a:t>Resistencia múltiple a enfermedades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_tradnl" dirty="0"/>
                        <a:t>Calidad de grano (tamaño y color)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_tradnl" dirty="0"/>
                        <a:t>Precocidad (&lt; 120 días)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_tradnl" dirty="0"/>
                        <a:t>Rendimiento (&gt;1500 kg/ha)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_tradnl" dirty="0"/>
                        <a:t>Resistencia a gorgojo</a:t>
                      </a:r>
                      <a:endParaRPr lang="es-EC" dirty="0"/>
                    </a:p>
                  </a:txBody>
                  <a:tcPr marL="91443" marR="91443" anchor="ctr"/>
                </a:tc>
                <a:tc>
                  <a:txBody>
                    <a:bodyPr/>
                    <a:lstStyle/>
                    <a:p>
                      <a:pPr marL="0" indent="0">
                        <a:buFont typeface="Wingdings" pitchFamily="2" charset="2"/>
                        <a:buNone/>
                        <a:defRPr/>
                      </a:pPr>
                      <a:r>
                        <a:rPr lang="es-ES" sz="1800" u="sng" dirty="0"/>
                        <a:t>Cosecha en tierno: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ES" sz="1800" dirty="0"/>
                        <a:t>Precocidad (&lt; 150 días)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ES" sz="1800" dirty="0"/>
                        <a:t>Tamaño de vaina y grano grande 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ES" sz="1800" dirty="0"/>
                        <a:t>Rendimiento  (&gt; a 3000 kg/ha)</a:t>
                      </a:r>
                    </a:p>
                  </a:txBody>
                  <a:tcPr marL="91443" marR="91443" anchor="ctr"/>
                </a:tc>
                <a:tc>
                  <a:txBody>
                    <a:bodyPr/>
                    <a:lstStyle/>
                    <a:p>
                      <a:pPr marL="0" indent="0">
                        <a:buFont typeface="Wingdings" pitchFamily="2" charset="2"/>
                        <a:buNone/>
                        <a:defRPr/>
                      </a:pPr>
                      <a:r>
                        <a:rPr lang="es-ES" sz="1800" u="sng" dirty="0"/>
                        <a:t>Cosecha en tierno: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ES" sz="1800" dirty="0"/>
                        <a:t>Calidad de grano (grande, liso y arrugado,</a:t>
                      </a:r>
                      <a:r>
                        <a:rPr lang="es-ES" sz="1800" baseline="0" dirty="0"/>
                        <a:t> </a:t>
                      </a:r>
                      <a:r>
                        <a:rPr lang="es-ES" sz="1800" dirty="0"/>
                        <a:t>crema y verde)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ES" sz="1800" dirty="0"/>
                        <a:t>Rendimiento (&gt;5000 kg/ha)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ES" sz="1800" dirty="0"/>
                        <a:t>Altura de planta</a:t>
                      </a:r>
                      <a:r>
                        <a:rPr lang="es-ES" sz="1800" baseline="0" dirty="0"/>
                        <a:t> (</a:t>
                      </a:r>
                      <a:r>
                        <a:rPr lang="es-ES" sz="1800" dirty="0"/>
                        <a:t>intermedia)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ES" sz="1800" dirty="0"/>
                        <a:t>Precocidad</a:t>
                      </a:r>
                      <a:r>
                        <a:rPr lang="es-ES" sz="1800" baseline="0" dirty="0"/>
                        <a:t> (</a:t>
                      </a:r>
                      <a:r>
                        <a:rPr lang="es-ES" sz="1800" dirty="0"/>
                        <a:t>&lt; 90 días)</a:t>
                      </a:r>
                    </a:p>
                  </a:txBody>
                  <a:tcPr marL="91443" marR="91443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6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68" y="1734985"/>
            <a:ext cx="2087563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191" y="1744663"/>
            <a:ext cx="2200275" cy="146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767" y="1753362"/>
            <a:ext cx="2235200" cy="144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06600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A2EC188-AD32-45A3-9961-60E14A18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2776"/>
            <a:ext cx="9144000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179512" y="6313860"/>
            <a:ext cx="327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105750"/>
              </p:ext>
            </p:extLst>
          </p:nvPr>
        </p:nvGraphicFramePr>
        <p:xfrm>
          <a:off x="1359830" y="1816950"/>
          <a:ext cx="6884578" cy="38064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3978">
                  <a:extLst>
                    <a:ext uri="{9D8B030D-6E8A-4147-A177-3AD203B41FA5}">
                      <a16:colId xmlns:a16="http://schemas.microsoft.com/office/drawing/2014/main" xmlns="" val="66830229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95468453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125474599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86634259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1624892753"/>
                    </a:ext>
                  </a:extLst>
                </a:gridCol>
                <a:gridCol w="1141811">
                  <a:extLst>
                    <a:ext uri="{9D8B030D-6E8A-4147-A177-3AD203B41FA5}">
                      <a16:colId xmlns:a16="http://schemas.microsoft.com/office/drawing/2014/main" xmlns="" val="1903342138"/>
                    </a:ext>
                  </a:extLst>
                </a:gridCol>
                <a:gridCol w="154333">
                  <a:extLst>
                    <a:ext uri="{9D8B030D-6E8A-4147-A177-3AD203B41FA5}">
                      <a16:colId xmlns:a16="http://schemas.microsoft.com/office/drawing/2014/main" xmlns="" val="3637931570"/>
                    </a:ext>
                  </a:extLst>
                </a:gridCol>
              </a:tblGrid>
              <a:tr h="28379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</a:rPr>
                        <a:t>Masal</a:t>
                      </a:r>
                      <a:r>
                        <a:rPr lang="es-EC" sz="1400" dirty="0">
                          <a:effectLst/>
                        </a:rPr>
                        <a:t>/panoja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Rendimiento</a:t>
                      </a:r>
                      <a:r>
                        <a:rPr lang="es-EC" sz="1600" baseline="0" dirty="0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kg ha</a:t>
                      </a:r>
                      <a:r>
                        <a:rPr lang="es-EC" sz="1600" baseline="30000" dirty="0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-1</a:t>
                      </a: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10442402"/>
                  </a:ext>
                </a:extLst>
              </a:tr>
              <a:tr h="2776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EESC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San Francisco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 err="1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Majipamba</a:t>
                      </a:r>
                      <a:endParaRPr lang="es-EC" sz="1400" b="1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 err="1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Gaushi</a:t>
                      </a:r>
                      <a:endParaRPr lang="es-EC" sz="1400" b="1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r>
                        <a:rPr lang="es-EC" b="1" dirty="0">
                          <a:latin typeface="+mn-lt"/>
                        </a:rPr>
                        <a:t>Promedio</a:t>
                      </a:r>
                    </a:p>
                  </a:txBody>
                  <a:tcPr marL="44450" marR="44450" marT="0" marB="0" anchor="b"/>
                </a:tc>
                <a:tc rowSpan="9">
                  <a:txBody>
                    <a:bodyPr/>
                    <a:lstStyle/>
                    <a:p>
                      <a:endParaRPr lang="es-EC" sz="1400" b="1" dirty="0"/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999102549"/>
                  </a:ext>
                </a:extLst>
              </a:tr>
              <a:tr h="3658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M1</a:t>
                      </a:r>
                      <a:r>
                        <a:rPr lang="es-EC" sz="1400" dirty="0">
                          <a:effectLst/>
                        </a:rPr>
                        <a:t> -ROJO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2445.73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377.78 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1507.30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472.92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1201</a:t>
                      </a: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3347369242"/>
                  </a:ext>
                </a:extLst>
              </a:tr>
              <a:tr h="4806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M2</a:t>
                      </a:r>
                      <a:r>
                        <a:rPr lang="es-EC" sz="1400" dirty="0">
                          <a:effectLst/>
                        </a:rPr>
                        <a:t>-PURPURA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2672.05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1785.07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1473.61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941.32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>
                          <a:solidFill>
                            <a:srgbClr val="FF0000"/>
                          </a:solidFill>
                        </a:rPr>
                        <a:t>1718</a:t>
                      </a: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33647887"/>
                  </a:ext>
                </a:extLst>
              </a:tr>
              <a:tr h="4806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M3</a:t>
                      </a:r>
                      <a:r>
                        <a:rPr lang="es-EC" sz="1400" dirty="0">
                          <a:effectLst/>
                        </a:rPr>
                        <a:t>-PURPURA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2516.53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1625.00 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1581.95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1155.73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1719</a:t>
                      </a: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2131648632"/>
                  </a:ext>
                </a:extLst>
              </a:tr>
              <a:tr h="3658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M4</a:t>
                      </a:r>
                      <a:r>
                        <a:rPr lang="es-EC" sz="1400" dirty="0">
                          <a:effectLst/>
                        </a:rPr>
                        <a:t>-VERDE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2816.81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1657.29 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1876.04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859.03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>
                          <a:solidFill>
                            <a:srgbClr val="FF0000"/>
                          </a:solidFill>
                        </a:rPr>
                        <a:t>1802</a:t>
                      </a: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2001053258"/>
                  </a:ext>
                </a:extLst>
              </a:tr>
              <a:tr h="3658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M5</a:t>
                      </a:r>
                      <a:r>
                        <a:rPr lang="es-EC" sz="1400" dirty="0">
                          <a:effectLst/>
                        </a:rPr>
                        <a:t>-VERDE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2096.90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848.96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1275.52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827.08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1262</a:t>
                      </a: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3022640559"/>
                  </a:ext>
                </a:extLst>
              </a:tr>
              <a:tr h="3658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M6</a:t>
                      </a:r>
                      <a:r>
                        <a:rPr lang="es-EC" sz="1400" dirty="0">
                          <a:effectLst/>
                        </a:rPr>
                        <a:t> VERDE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4092.35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896.18 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2131.95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893.75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2004</a:t>
                      </a: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3729907502"/>
                  </a:ext>
                </a:extLst>
              </a:tr>
              <a:tr h="45433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Chimborazo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2032.86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1186.46 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1284.72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1015.97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1380</a:t>
                      </a: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3020856735"/>
                  </a:ext>
                </a:extLst>
              </a:tr>
              <a:tr h="365880"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 marL="44450" marR="44450" marT="0" marB="0" anchor="ctr"/>
                </a:tc>
                <a:tc gridSpan="4">
                  <a:txBody>
                    <a:bodyPr/>
                    <a:lstStyle/>
                    <a:p>
                      <a:endParaRPr lang="es-EC" dirty="0"/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es-EC" dirty="0"/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579955304"/>
                  </a:ext>
                </a:extLst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805675" y="968532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Prueba DMS (5%)  rendimiento promedio (R, kg ha</a:t>
            </a:r>
            <a:r>
              <a:rPr lang="es-EC" baseline="3000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-1</a:t>
            </a:r>
            <a:r>
              <a:rPr lang="es-EC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) de 6 </a:t>
            </a:r>
            <a:r>
              <a:rPr lang="es-EC" dirty="0" err="1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masales</a:t>
            </a:r>
            <a:r>
              <a:rPr lang="es-EC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 de quinua tipo “Chimborazo” más un testigo, en cuatro localidades, Chimborazo. 2020</a:t>
            </a:r>
            <a:endParaRPr lang="es-EC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899592" y="260648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solidFill>
                  <a:srgbClr val="FF0000"/>
                </a:solidFill>
              </a:rPr>
              <a:t>RESULTADOS: </a:t>
            </a:r>
            <a:r>
              <a:rPr lang="es-EC" sz="2400" b="1" dirty="0"/>
              <a:t>Ciclo 2020</a:t>
            </a:r>
          </a:p>
        </p:txBody>
      </p:sp>
      <p:sp>
        <p:nvSpPr>
          <p:cNvPr id="6" name="Abrir llave 5"/>
          <p:cNvSpPr/>
          <p:nvPr/>
        </p:nvSpPr>
        <p:spPr>
          <a:xfrm>
            <a:off x="1043608" y="2420888"/>
            <a:ext cx="216024" cy="1296144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Abrir llave 8"/>
          <p:cNvSpPr/>
          <p:nvPr/>
        </p:nvSpPr>
        <p:spPr>
          <a:xfrm>
            <a:off x="1043608" y="3755578"/>
            <a:ext cx="216024" cy="990083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74687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A2EC188-AD32-45A3-9961-60E14A18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1412776"/>
            <a:ext cx="9144000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179512" y="6313860"/>
            <a:ext cx="327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456644" y="224268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>
                <a:solidFill>
                  <a:srgbClr val="FF0000"/>
                </a:solidFill>
              </a:rPr>
              <a:t>RESULTADOS: </a:t>
            </a:r>
            <a:r>
              <a:rPr lang="es-EC" sz="2400" b="1" dirty="0"/>
              <a:t>Ciclo 2020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27225"/>
              </p:ext>
            </p:extLst>
          </p:nvPr>
        </p:nvGraphicFramePr>
        <p:xfrm>
          <a:off x="1907704" y="1605745"/>
          <a:ext cx="5438577" cy="38889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0279">
                  <a:extLst>
                    <a:ext uri="{9D8B030D-6E8A-4147-A177-3AD203B41FA5}">
                      <a16:colId xmlns:a16="http://schemas.microsoft.com/office/drawing/2014/main" xmlns="" val="338380269"/>
                    </a:ext>
                  </a:extLst>
                </a:gridCol>
                <a:gridCol w="1011040">
                  <a:extLst>
                    <a:ext uri="{9D8B030D-6E8A-4147-A177-3AD203B41FA5}">
                      <a16:colId xmlns:a16="http://schemas.microsoft.com/office/drawing/2014/main" xmlns="" val="481335373"/>
                    </a:ext>
                  </a:extLst>
                </a:gridCol>
                <a:gridCol w="332092">
                  <a:extLst>
                    <a:ext uri="{9D8B030D-6E8A-4147-A177-3AD203B41FA5}">
                      <a16:colId xmlns:a16="http://schemas.microsoft.com/office/drawing/2014/main" xmlns="" val="1047692275"/>
                    </a:ext>
                  </a:extLst>
                </a:gridCol>
                <a:gridCol w="864918">
                  <a:extLst>
                    <a:ext uri="{9D8B030D-6E8A-4147-A177-3AD203B41FA5}">
                      <a16:colId xmlns:a16="http://schemas.microsoft.com/office/drawing/2014/main" xmlns="" val="643647871"/>
                    </a:ext>
                  </a:extLst>
                </a:gridCol>
                <a:gridCol w="473786">
                  <a:extLst>
                    <a:ext uri="{9D8B030D-6E8A-4147-A177-3AD203B41FA5}">
                      <a16:colId xmlns:a16="http://schemas.microsoft.com/office/drawing/2014/main" xmlns="" val="2633088309"/>
                    </a:ext>
                  </a:extLst>
                </a:gridCol>
                <a:gridCol w="1046462">
                  <a:extLst>
                    <a:ext uri="{9D8B030D-6E8A-4147-A177-3AD203B41FA5}">
                      <a16:colId xmlns:a16="http://schemas.microsoft.com/office/drawing/2014/main" xmlns="" val="843345970"/>
                    </a:ext>
                  </a:extLst>
                </a:gridCol>
              </a:tblGrid>
              <a:tr h="3194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</a:rPr>
                        <a:t>Masal</a:t>
                      </a:r>
                      <a:r>
                        <a:rPr lang="es-EC" sz="1400" dirty="0">
                          <a:effectLst/>
                        </a:rPr>
                        <a:t>/panoja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DF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DC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AP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2846908546"/>
                  </a:ext>
                </a:extLst>
              </a:tr>
              <a:tr h="4493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</a:rPr>
                        <a:t>M1</a:t>
                      </a:r>
                      <a:r>
                        <a:rPr lang="es-EC" sz="1600" dirty="0">
                          <a:effectLst/>
                        </a:rPr>
                        <a:t> - ROJA</a:t>
                      </a:r>
                      <a:endParaRPr lang="es-EC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100.67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204.33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126.87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3633462704"/>
                  </a:ext>
                </a:extLst>
              </a:tr>
              <a:tr h="4493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</a:rPr>
                        <a:t>M2</a:t>
                      </a:r>
                      <a:r>
                        <a:rPr lang="es-EC" sz="1600" baseline="0" dirty="0">
                          <a:effectLst/>
                        </a:rPr>
                        <a:t> - PURPURA</a:t>
                      </a:r>
                      <a:endParaRPr lang="es-EC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90.33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c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204.67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d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116.67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2964694806"/>
                  </a:ext>
                </a:extLst>
              </a:tr>
              <a:tr h="45905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</a:rPr>
                        <a:t>M3 </a:t>
                      </a:r>
                      <a:r>
                        <a:rPr lang="es-EC" sz="1600" dirty="0">
                          <a:effectLst/>
                        </a:rPr>
                        <a:t> - PURPURA</a:t>
                      </a:r>
                      <a:endParaRPr lang="es-EC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90.67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214.00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cd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114.53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3937678497"/>
                  </a:ext>
                </a:extLst>
              </a:tr>
              <a:tr h="46393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</a:rPr>
                        <a:t>M4</a:t>
                      </a:r>
                      <a:r>
                        <a:rPr lang="es-EC" sz="1600" dirty="0">
                          <a:effectLst/>
                        </a:rPr>
                        <a:t> - VERDE </a:t>
                      </a:r>
                      <a:endParaRPr lang="es-EC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105.00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b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221.00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solidFill>
                            <a:srgbClr val="FF0000"/>
                          </a:solidFill>
                          <a:effectLst/>
                        </a:rPr>
                        <a:t>bc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126.67</a:t>
                      </a:r>
                      <a:endParaRPr lang="es-EC" sz="14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2758760675"/>
                  </a:ext>
                </a:extLst>
              </a:tr>
              <a:tr h="52831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</a:rPr>
                        <a:t>M5</a:t>
                      </a:r>
                      <a:r>
                        <a:rPr lang="es-EC" sz="1600" dirty="0">
                          <a:effectLst/>
                        </a:rPr>
                        <a:t> - VERDE </a:t>
                      </a:r>
                      <a:endParaRPr lang="es-EC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113.33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219.67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bc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118.27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90914424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</a:rPr>
                        <a:t>M6</a:t>
                      </a:r>
                      <a:r>
                        <a:rPr lang="es-EC" sz="1600" dirty="0">
                          <a:effectLst/>
                        </a:rPr>
                        <a:t>  - VERDE </a:t>
                      </a:r>
                      <a:endParaRPr lang="es-EC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112.00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241.00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132.10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3373386804"/>
                  </a:ext>
                </a:extLst>
              </a:tr>
              <a:tr h="57135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Chimborazo </a:t>
                      </a:r>
                      <a:endParaRPr lang="es-EC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  111.67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229.67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ab</a:t>
                      </a:r>
                      <a:endParaRPr lang="es-EC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129.63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41518192"/>
                  </a:ext>
                </a:extLst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780680" y="818970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40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Días a la floración (DF), días a la cosecha (DC), altura de planta (AP) y color de panoja de 6 </a:t>
            </a:r>
            <a:r>
              <a:rPr lang="es-EC" sz="1400" dirty="0" err="1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masales</a:t>
            </a:r>
            <a:r>
              <a:rPr lang="es-EC" sz="140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de quinua tipo “Chimborazo” más un testigo. EESC, Pichincha. 2020.  (</a:t>
            </a:r>
            <a:r>
              <a:rPr lang="es-EC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C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8654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A2EC188-AD32-45A3-9961-60E14A18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58" y="1787752"/>
            <a:ext cx="9144000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179512" y="6313860"/>
            <a:ext cx="327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530600" y="2903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s-EC" altLang="es-EC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s-EC" altLang="es-EC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95536" y="188640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solidFill>
                  <a:srgbClr val="FF0000"/>
                </a:solidFill>
              </a:rPr>
              <a:t>RESULTADOS: </a:t>
            </a:r>
            <a:r>
              <a:rPr lang="es-EC" sz="2400" b="1" dirty="0"/>
              <a:t>Ciclo 2021</a:t>
            </a:r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072542"/>
              </p:ext>
            </p:extLst>
          </p:nvPr>
        </p:nvGraphicFramePr>
        <p:xfrm>
          <a:off x="1283804" y="1435835"/>
          <a:ext cx="5496270" cy="1934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090">
                  <a:extLst>
                    <a:ext uri="{9D8B030D-6E8A-4147-A177-3AD203B41FA5}">
                      <a16:colId xmlns:a16="http://schemas.microsoft.com/office/drawing/2014/main" xmlns="" val="1132739538"/>
                    </a:ext>
                  </a:extLst>
                </a:gridCol>
                <a:gridCol w="1832090">
                  <a:extLst>
                    <a:ext uri="{9D8B030D-6E8A-4147-A177-3AD203B41FA5}">
                      <a16:colId xmlns:a16="http://schemas.microsoft.com/office/drawing/2014/main" xmlns="" val="2524627276"/>
                    </a:ext>
                  </a:extLst>
                </a:gridCol>
                <a:gridCol w="1832090">
                  <a:extLst>
                    <a:ext uri="{9D8B030D-6E8A-4147-A177-3AD203B41FA5}">
                      <a16:colId xmlns:a16="http://schemas.microsoft.com/office/drawing/2014/main" xmlns="" val="1186414227"/>
                    </a:ext>
                  </a:extLst>
                </a:gridCol>
              </a:tblGrid>
              <a:tr h="5316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 err="1">
                          <a:effectLst/>
                        </a:rPr>
                        <a:t>Masal</a:t>
                      </a:r>
                      <a:r>
                        <a:rPr lang="es-EC" sz="1600" dirty="0">
                          <a:effectLst/>
                        </a:rPr>
                        <a:t>/color panoja</a:t>
                      </a:r>
                      <a:endParaRPr lang="es-EC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r>
                        <a:rPr lang="es-EC" sz="16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600" dirty="0"/>
                        <a:t>Altura de planta 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/>
                        <a:t>Días a Cosecha</a:t>
                      </a:r>
                    </a:p>
                    <a:p>
                      <a:endParaRPr lang="es-EC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28649607"/>
                  </a:ext>
                </a:extLst>
              </a:tr>
              <a:tr h="3960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>
                          <a:effectLst/>
                        </a:rPr>
                        <a:t>M2</a:t>
                      </a:r>
                      <a:r>
                        <a:rPr lang="es-EC" sz="1600" baseline="0" dirty="0">
                          <a:effectLst/>
                        </a:rPr>
                        <a:t> - PURPURA</a:t>
                      </a:r>
                      <a:endParaRPr lang="es-EC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/>
                        <a:t>123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>
                          <a:solidFill>
                            <a:srgbClr val="FF0000"/>
                          </a:solidFill>
                        </a:rPr>
                        <a:t>208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72533396"/>
                  </a:ext>
                </a:extLst>
              </a:tr>
              <a:tr h="3732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>
                          <a:effectLst/>
                        </a:rPr>
                        <a:t>M4 - VERDE </a:t>
                      </a:r>
                      <a:endParaRPr lang="es-EC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/>
                        <a:t>115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>
                          <a:solidFill>
                            <a:srgbClr val="FF0000"/>
                          </a:solidFill>
                        </a:rPr>
                        <a:t>189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29803884"/>
                  </a:ext>
                </a:extLst>
              </a:tr>
              <a:tr h="586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>
                          <a:effectLst/>
                        </a:rPr>
                        <a:t>Chimborazo </a:t>
                      </a:r>
                      <a:endParaRPr lang="es-EC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/>
                        <a:t>124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/>
                        <a:t>214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65727278"/>
                  </a:ext>
                </a:extLst>
              </a:tr>
            </a:tbl>
          </a:graphicData>
        </a:graphic>
      </p:graphicFrame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084355"/>
              </p:ext>
            </p:extLst>
          </p:nvPr>
        </p:nvGraphicFramePr>
        <p:xfrm>
          <a:off x="1349642" y="4040986"/>
          <a:ext cx="5688630" cy="2119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7726">
                  <a:extLst>
                    <a:ext uri="{9D8B030D-6E8A-4147-A177-3AD203B41FA5}">
                      <a16:colId xmlns:a16="http://schemas.microsoft.com/office/drawing/2014/main" xmlns="" val="2596301373"/>
                    </a:ext>
                  </a:extLst>
                </a:gridCol>
                <a:gridCol w="1137726">
                  <a:extLst>
                    <a:ext uri="{9D8B030D-6E8A-4147-A177-3AD203B41FA5}">
                      <a16:colId xmlns:a16="http://schemas.microsoft.com/office/drawing/2014/main" xmlns="" val="2084488092"/>
                    </a:ext>
                  </a:extLst>
                </a:gridCol>
                <a:gridCol w="1137726">
                  <a:extLst>
                    <a:ext uri="{9D8B030D-6E8A-4147-A177-3AD203B41FA5}">
                      <a16:colId xmlns:a16="http://schemas.microsoft.com/office/drawing/2014/main" xmlns="" val="3286589236"/>
                    </a:ext>
                  </a:extLst>
                </a:gridCol>
                <a:gridCol w="1137726">
                  <a:extLst>
                    <a:ext uri="{9D8B030D-6E8A-4147-A177-3AD203B41FA5}">
                      <a16:colId xmlns:a16="http://schemas.microsoft.com/office/drawing/2014/main" xmlns="" val="3264579250"/>
                    </a:ext>
                  </a:extLst>
                </a:gridCol>
                <a:gridCol w="1137726">
                  <a:extLst>
                    <a:ext uri="{9D8B030D-6E8A-4147-A177-3AD203B41FA5}">
                      <a16:colId xmlns:a16="http://schemas.microsoft.com/office/drawing/2014/main" xmlns="" val="574576731"/>
                    </a:ext>
                  </a:extLst>
                </a:gridCol>
              </a:tblGrid>
              <a:tr h="464171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 err="1">
                          <a:effectLst/>
                        </a:rPr>
                        <a:t>Masal</a:t>
                      </a:r>
                      <a:r>
                        <a:rPr lang="es-EC" sz="1600" dirty="0">
                          <a:effectLst/>
                        </a:rPr>
                        <a:t>/color panoja</a:t>
                      </a:r>
                      <a:endParaRPr lang="es-EC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endParaRPr lang="es-EC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dirty="0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Rendimiento</a:t>
                      </a:r>
                      <a:r>
                        <a:rPr lang="es-EC" sz="1800" baseline="0" dirty="0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kg ha</a:t>
                      </a:r>
                      <a:r>
                        <a:rPr lang="es-EC" sz="1800" baseline="30000" dirty="0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-1</a:t>
                      </a:r>
                    </a:p>
                    <a:p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52681975"/>
                  </a:ext>
                </a:extLst>
              </a:tr>
              <a:tr h="400155">
                <a:tc v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EESC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San Francisco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 err="1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Lupaxi</a:t>
                      </a:r>
                      <a:r>
                        <a:rPr lang="es-EC" sz="1400" b="1" dirty="0"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Central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b="1" dirty="0"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b="1" dirty="0">
                          <a:latin typeface="+mn-lt"/>
                        </a:rPr>
                        <a:t>Promedio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2957937727"/>
                  </a:ext>
                </a:extLst>
              </a:tr>
              <a:tr h="3103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M2-PURPURA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2052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2067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953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>
                          <a:solidFill>
                            <a:srgbClr val="FF0000"/>
                          </a:solidFill>
                        </a:rPr>
                        <a:t>1690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442660108"/>
                  </a:ext>
                </a:extLst>
              </a:tr>
              <a:tr h="3103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M4-VERDE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1156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1483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1109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>
                          <a:solidFill>
                            <a:srgbClr val="FF0000"/>
                          </a:solidFill>
                        </a:rPr>
                        <a:t>1249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879617929"/>
                  </a:ext>
                </a:extLst>
              </a:tr>
              <a:tr h="3103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Chimborazo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1554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1038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523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1038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492240949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863587" y="713512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Promedios  de altura de planta y días a cosecha de dos </a:t>
            </a:r>
            <a:r>
              <a:rPr lang="es-EC" dirty="0" err="1"/>
              <a:t>masales</a:t>
            </a:r>
            <a:r>
              <a:rPr lang="es-EC" dirty="0"/>
              <a:t> seleccionados.</a:t>
            </a:r>
          </a:p>
        </p:txBody>
      </p:sp>
      <p:sp>
        <p:nvSpPr>
          <p:cNvPr id="2" name="Rectángulo 1"/>
          <p:cNvSpPr/>
          <p:nvPr/>
        </p:nvSpPr>
        <p:spPr>
          <a:xfrm>
            <a:off x="1187624" y="3571194"/>
            <a:ext cx="60126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Rendimiento kg/ha de dos </a:t>
            </a:r>
            <a:r>
              <a:rPr lang="es-EC" dirty="0" err="1"/>
              <a:t>masales</a:t>
            </a:r>
            <a:r>
              <a:rPr lang="es-EC" dirty="0"/>
              <a:t> en tres localidades.</a:t>
            </a:r>
          </a:p>
        </p:txBody>
      </p:sp>
    </p:spTree>
    <p:extLst>
      <p:ext uri="{BB962C8B-B14F-4D97-AF65-F5344CB8AC3E}">
        <p14:creationId xmlns:p14="http://schemas.microsoft.com/office/powerpoint/2010/main" val="7408236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A2EC188-AD32-45A3-9961-60E14A18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6792"/>
            <a:ext cx="9144000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179512" y="6313860"/>
            <a:ext cx="327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6" b="1997"/>
          <a:stretch/>
        </p:blipFill>
        <p:spPr>
          <a:xfrm>
            <a:off x="1350600" y="2406530"/>
            <a:ext cx="2789309" cy="259358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50" b="6601"/>
          <a:stretch/>
        </p:blipFill>
        <p:spPr>
          <a:xfrm>
            <a:off x="4823434" y="2219442"/>
            <a:ext cx="2813110" cy="2780676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801270" y="5135816"/>
            <a:ext cx="2266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CHIMBORAZO 1 (M2)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5220072" y="5117075"/>
            <a:ext cx="2416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CHIMBORAZO 2 (M4)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320921" y="607339"/>
            <a:ext cx="85021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solidFill>
                  <a:srgbClr val="FF0000"/>
                </a:solidFill>
              </a:rPr>
              <a:t>Ciclo 2021</a:t>
            </a:r>
            <a:r>
              <a:rPr lang="es-EC" sz="2400" b="1" dirty="0"/>
              <a:t>: Evaluación de dos  </a:t>
            </a:r>
            <a:r>
              <a:rPr lang="es-EC" sz="2400" b="1" dirty="0" err="1"/>
              <a:t>masales</a:t>
            </a:r>
            <a:r>
              <a:rPr lang="es-EC" sz="2400" b="1" dirty="0"/>
              <a:t> seleccionados en 	localidades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1141143" y="1439835"/>
            <a:ext cx="3208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/>
              <a:t>EEESC, Pichincha</a:t>
            </a:r>
          </a:p>
        </p:txBody>
      </p:sp>
    </p:spTree>
    <p:extLst>
      <p:ext uri="{BB962C8B-B14F-4D97-AF65-F5344CB8AC3E}">
        <p14:creationId xmlns:p14="http://schemas.microsoft.com/office/powerpoint/2010/main" val="2112308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A2EC188-AD32-45A3-9961-60E14A18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7638"/>
            <a:ext cx="9144000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179512" y="6313860"/>
            <a:ext cx="327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43105"/>
            <a:ext cx="4704523" cy="352839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772816"/>
            <a:ext cx="2859782" cy="381304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37795" y="188640"/>
            <a:ext cx="2261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>
                <a:solidFill>
                  <a:srgbClr val="FF0000"/>
                </a:solidFill>
              </a:rPr>
              <a:t>Ciclo 2021: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115616" y="836712"/>
            <a:ext cx="5894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err="1"/>
              <a:t>Lupaxi</a:t>
            </a:r>
            <a:r>
              <a:rPr lang="es-EC" sz="2400" b="1" dirty="0"/>
              <a:t>, Chimborazo</a:t>
            </a:r>
          </a:p>
        </p:txBody>
      </p:sp>
    </p:spTree>
    <p:extLst>
      <p:ext uri="{BB962C8B-B14F-4D97-AF65-F5344CB8AC3E}">
        <p14:creationId xmlns:p14="http://schemas.microsoft.com/office/powerpoint/2010/main" val="15890037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A2EC188-AD32-45A3-9961-60E14A18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7638"/>
            <a:ext cx="9144000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179512" y="6313860"/>
            <a:ext cx="327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39552" y="782721"/>
            <a:ext cx="8424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/>
              <a:t>Parcelas de multiplicación de semilla de dos </a:t>
            </a:r>
            <a:r>
              <a:rPr lang="es-EC" sz="2400" b="1" dirty="0" err="1"/>
              <a:t>masales</a:t>
            </a:r>
            <a:r>
              <a:rPr lang="es-EC" sz="2400" b="1" dirty="0"/>
              <a:t> de quinua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39552" y="128640"/>
            <a:ext cx="2911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>
                <a:solidFill>
                  <a:srgbClr val="FF0000"/>
                </a:solidFill>
              </a:rPr>
              <a:t>Ciclo 2022:</a:t>
            </a:r>
          </a:p>
        </p:txBody>
      </p:sp>
      <p:sp>
        <p:nvSpPr>
          <p:cNvPr id="7" name="AutoShape 2" descr="blob:https://web.whatsapp.com/acc059d4-bd87-4e9f-afe3-1de0e6832b1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2178429"/>
            <a:ext cx="3888432" cy="291632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2225228"/>
            <a:ext cx="3763635" cy="2822726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1115616" y="1628800"/>
            <a:ext cx="3240360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/>
              <a:t>MASAL 2 “CHIMBORAZO ROJA”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4870938" y="1584604"/>
            <a:ext cx="3517486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/>
              <a:t>MASAL 4 “CHIMBORAZO VERDE”</a:t>
            </a:r>
          </a:p>
        </p:txBody>
      </p:sp>
    </p:spTree>
    <p:extLst>
      <p:ext uri="{BB962C8B-B14F-4D97-AF65-F5344CB8AC3E}">
        <p14:creationId xmlns:p14="http://schemas.microsoft.com/office/powerpoint/2010/main" val="2964895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884A457-7BE8-4D89-A1DE-5C5CD16EB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261916" y="5630654"/>
            <a:ext cx="327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sp>
        <p:nvSpPr>
          <p:cNvPr id="4" name="1 Título"/>
          <p:cNvSpPr>
            <a:spLocks noGrp="1"/>
          </p:cNvSpPr>
          <p:nvPr>
            <p:ph type="ctrTitle"/>
          </p:nvPr>
        </p:nvSpPr>
        <p:spPr>
          <a:xfrm>
            <a:off x="827584" y="1628800"/>
            <a:ext cx="7772400" cy="1470025"/>
          </a:xfrm>
        </p:spPr>
        <p:txBody>
          <a:bodyPr>
            <a:noAutofit/>
          </a:bodyPr>
          <a:lstStyle/>
          <a:p>
            <a:pPr algn="just"/>
            <a:r>
              <a:rPr lang="es-ES" sz="3200" b="1" dirty="0">
                <a:solidFill>
                  <a:srgbClr val="FF0000"/>
                </a:solidFill>
              </a:rPr>
              <a:t>ACTIVIDAD 2.</a:t>
            </a:r>
            <a:r>
              <a:rPr lang="es-ES" sz="3200" b="1" dirty="0"/>
              <a:t> Evaluación de líneas promisorias de quinua bajo manejo orgánico en la provincia de Chimborazo.</a:t>
            </a:r>
          </a:p>
        </p:txBody>
      </p:sp>
    </p:spTree>
    <p:extLst>
      <p:ext uri="{BB962C8B-B14F-4D97-AF65-F5344CB8AC3E}">
        <p14:creationId xmlns:p14="http://schemas.microsoft.com/office/powerpoint/2010/main" val="39076003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A2EC188-AD32-45A3-9961-60E14A18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7638"/>
            <a:ext cx="9144000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179512" y="6313860"/>
            <a:ext cx="327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539552" y="1387511"/>
            <a:ext cx="8352928" cy="2329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400" dirty="0">
                <a:solidFill>
                  <a:schemeClr val="tx1"/>
                </a:solidFill>
              </a:rPr>
              <a:t>Evaluar la adaptación y rendimiento de líneas promisorias de quinua bajo el sistema de producción orgánica en la provincia Chimborazo.</a:t>
            </a: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b="1" u="sng" dirty="0">
                <a:solidFill>
                  <a:srgbClr val="FF0000"/>
                </a:solidFill>
              </a:rPr>
              <a:t>Objetivo:</a:t>
            </a:r>
          </a:p>
        </p:txBody>
      </p:sp>
      <p:pic>
        <p:nvPicPr>
          <p:cNvPr id="6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588907"/>
            <a:ext cx="2376264" cy="316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281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A2EC188-AD32-45A3-9961-60E14A18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436540" cy="600075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251520" y="6237312"/>
            <a:ext cx="327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-258472" y="1206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u="sng" dirty="0">
                <a:solidFill>
                  <a:srgbClr val="FF0000"/>
                </a:solidFill>
              </a:rPr>
              <a:t>Metodología: </a:t>
            </a:r>
            <a:r>
              <a:rPr lang="es-ES" sz="3200" b="1" u="sng" dirty="0"/>
              <a:t>líneas promisorias</a:t>
            </a:r>
          </a:p>
        </p:txBody>
      </p:sp>
      <p:graphicFrame>
        <p:nvGraphicFramePr>
          <p:cNvPr id="5" name="5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078487"/>
              </p:ext>
            </p:extLst>
          </p:nvPr>
        </p:nvGraphicFramePr>
        <p:xfrm>
          <a:off x="1259632" y="1082040"/>
          <a:ext cx="5193393" cy="426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83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450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6002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60222">
                <a:tc gridSpan="2">
                  <a:txBody>
                    <a:bodyPr/>
                    <a:lstStyle/>
                    <a:p>
                      <a:r>
                        <a:rPr lang="es-ES" sz="1400" b="1" dirty="0"/>
                        <a:t>No.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b="1" dirty="0"/>
                        <a:t>Descripción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0222">
                <a:tc>
                  <a:txBody>
                    <a:bodyPr/>
                    <a:lstStyle/>
                    <a:p>
                      <a:r>
                        <a:rPr lang="es-ES" sz="1400" dirty="0"/>
                        <a:t>1</a:t>
                      </a:r>
                    </a:p>
                  </a:txBody>
                  <a:tcPr/>
                </a:tc>
                <a:tc rowSpan="10">
                  <a:txBody>
                    <a:bodyPr/>
                    <a:lstStyle/>
                    <a:p>
                      <a:r>
                        <a:rPr lang="es-ES" sz="1400" dirty="0"/>
                        <a:t>Líneas promisorias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EQ25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0222">
                <a:tc>
                  <a:txBody>
                    <a:bodyPr/>
                    <a:lstStyle/>
                    <a:p>
                      <a:r>
                        <a:rPr lang="es-ES" sz="1400" dirty="0"/>
                        <a:t>2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EQ26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0222">
                <a:tc>
                  <a:txBody>
                    <a:bodyPr/>
                    <a:lstStyle/>
                    <a:p>
                      <a:r>
                        <a:rPr lang="es-ES" sz="1400" dirty="0"/>
                        <a:t>3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EQ27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0222">
                <a:tc>
                  <a:txBody>
                    <a:bodyPr/>
                    <a:lstStyle/>
                    <a:p>
                      <a:r>
                        <a:rPr lang="es-ES" sz="1400" dirty="0"/>
                        <a:t>4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EQ28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0222">
                <a:tc>
                  <a:txBody>
                    <a:bodyPr/>
                    <a:lstStyle/>
                    <a:p>
                      <a:r>
                        <a:rPr lang="es-ES" sz="1400" dirty="0"/>
                        <a:t>5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EQ29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0222">
                <a:tc>
                  <a:txBody>
                    <a:bodyPr/>
                    <a:lstStyle/>
                    <a:p>
                      <a:r>
                        <a:rPr lang="es-ES" sz="1400" dirty="0"/>
                        <a:t>6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EQ30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0222">
                <a:tc>
                  <a:txBody>
                    <a:bodyPr/>
                    <a:lstStyle/>
                    <a:p>
                      <a:r>
                        <a:rPr lang="es-ES" sz="1400" dirty="0"/>
                        <a:t>7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LQEP3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0222">
                <a:tc>
                  <a:txBody>
                    <a:bodyPr/>
                    <a:lstStyle/>
                    <a:p>
                      <a:r>
                        <a:rPr lang="es-ES" sz="1400" dirty="0"/>
                        <a:t>8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LQEP4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0222">
                <a:tc>
                  <a:txBody>
                    <a:bodyPr/>
                    <a:lstStyle/>
                    <a:p>
                      <a:r>
                        <a:rPr lang="es-ES" sz="1400" dirty="0"/>
                        <a:t>9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LQEP8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60222">
                <a:tc>
                  <a:txBody>
                    <a:bodyPr/>
                    <a:lstStyle/>
                    <a:p>
                      <a:r>
                        <a:rPr lang="es-ES" sz="1400" dirty="0"/>
                        <a:t>10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LQEP9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60222">
                <a:tc>
                  <a:txBody>
                    <a:bodyPr/>
                    <a:lstStyle/>
                    <a:p>
                      <a:r>
                        <a:rPr lang="es-ES" sz="1400" dirty="0"/>
                        <a:t>11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s-ES" sz="1400" dirty="0"/>
                        <a:t>Testigos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INIAP </a:t>
                      </a:r>
                      <a:r>
                        <a:rPr lang="es-EC" sz="1400" dirty="0" err="1">
                          <a:effectLst/>
                        </a:rPr>
                        <a:t>Tunkahuan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60222">
                <a:tc>
                  <a:txBody>
                    <a:bodyPr/>
                    <a:lstStyle/>
                    <a:p>
                      <a:r>
                        <a:rPr lang="es-ES" sz="1400" dirty="0"/>
                        <a:t>12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INIAP Pata de venado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60222">
                <a:tc>
                  <a:txBody>
                    <a:bodyPr/>
                    <a:lstStyle/>
                    <a:p>
                      <a:r>
                        <a:rPr lang="es-ES" sz="1400" dirty="0"/>
                        <a:t>13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</a:rPr>
                        <a:t>Ecotipo</a:t>
                      </a:r>
                      <a:r>
                        <a:rPr lang="es-EC" sz="1400" dirty="0">
                          <a:effectLst/>
                        </a:rPr>
                        <a:t> “Chimborazo”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13104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A2EC188-AD32-45A3-9961-60E14A18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709383"/>
            <a:ext cx="9144000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159633" y="6453336"/>
            <a:ext cx="327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503040" y="835041"/>
            <a:ext cx="8496944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Prueba DMS (5%) de líneas para rendimiento (R, g parcela</a:t>
            </a:r>
            <a:r>
              <a:rPr lang="es-ES" baseline="30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-1</a:t>
            </a: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), días a la cosecha (DC) y altura de planta (AP, cm</a:t>
            </a:r>
            <a:r>
              <a:rPr lang="es-ES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). </a:t>
            </a:r>
            <a:r>
              <a:rPr lang="es-ES" b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Análisis combinado </a:t>
            </a: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las localidades </a:t>
            </a:r>
            <a:r>
              <a:rPr lang="es-ES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Sacahuan</a:t>
            </a: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s-ES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Calpi</a:t>
            </a: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s-ES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Ocpote</a:t>
            </a: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Chimborazo, 2018.</a:t>
            </a:r>
            <a:endParaRPr lang="es-EC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550284"/>
              </p:ext>
            </p:extLst>
          </p:nvPr>
        </p:nvGraphicFramePr>
        <p:xfrm>
          <a:off x="1403648" y="1923546"/>
          <a:ext cx="5544615" cy="38817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0980">
                  <a:extLst>
                    <a:ext uri="{9D8B030D-6E8A-4147-A177-3AD203B41FA5}">
                      <a16:colId xmlns:a16="http://schemas.microsoft.com/office/drawing/2014/main" xmlns="" val="887498746"/>
                    </a:ext>
                  </a:extLst>
                </a:gridCol>
                <a:gridCol w="1717396">
                  <a:extLst>
                    <a:ext uri="{9D8B030D-6E8A-4147-A177-3AD203B41FA5}">
                      <a16:colId xmlns:a16="http://schemas.microsoft.com/office/drawing/2014/main" xmlns="" val="3957633272"/>
                    </a:ext>
                  </a:extLst>
                </a:gridCol>
                <a:gridCol w="1100121">
                  <a:extLst>
                    <a:ext uri="{9D8B030D-6E8A-4147-A177-3AD203B41FA5}">
                      <a16:colId xmlns:a16="http://schemas.microsoft.com/office/drawing/2014/main" xmlns="" val="3525661839"/>
                    </a:ext>
                  </a:extLst>
                </a:gridCol>
                <a:gridCol w="1056118">
                  <a:extLst>
                    <a:ext uri="{9D8B030D-6E8A-4147-A177-3AD203B41FA5}">
                      <a16:colId xmlns:a16="http://schemas.microsoft.com/office/drawing/2014/main" xmlns="" val="335657783"/>
                    </a:ext>
                  </a:extLst>
                </a:gridCol>
              </a:tblGrid>
              <a:tr h="2772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Tratamiento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R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DC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AP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16191306"/>
                  </a:ext>
                </a:extLst>
              </a:tr>
              <a:tr h="2772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Chimborazo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594,5a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215,3g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116,0d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31188253"/>
                  </a:ext>
                </a:extLst>
              </a:tr>
              <a:tr h="2772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I-Tunkahuan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690,1ab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195,3f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102,5c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324075"/>
                  </a:ext>
                </a:extLst>
              </a:tr>
              <a:tr h="2772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I-Pata de venado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701,7ab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155,0a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76,8a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535045132"/>
                  </a:ext>
                </a:extLst>
              </a:tr>
              <a:tr h="2772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EQ26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801,1abc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169,3de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95,1bc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52609002"/>
                  </a:ext>
                </a:extLst>
              </a:tr>
              <a:tr h="2772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EQ27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834,2abcd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170,7e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99,7c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64904218"/>
                  </a:ext>
                </a:extLst>
              </a:tr>
              <a:tr h="2772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EQ25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872,1abcde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165,7b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97,3c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02681214"/>
                  </a:ext>
                </a:extLst>
              </a:tr>
              <a:tr h="2772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EQ29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894,6bcde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168,3cd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96,4bc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65582652"/>
                  </a:ext>
                </a:extLst>
              </a:tr>
              <a:tr h="2772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EQ30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938,2bcde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169,3de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104,3c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95816024"/>
                  </a:ext>
                </a:extLst>
              </a:tr>
              <a:tr h="2772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EQ28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944,5bcde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165,0b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86,1ab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1423130"/>
                  </a:ext>
                </a:extLst>
              </a:tr>
              <a:tr h="2772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LQEP9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</a:rPr>
                        <a:t>1044,4cde</a:t>
                      </a:r>
                      <a:endParaRPr lang="es-EC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FF0000"/>
                          </a:solidFill>
                          <a:effectLst/>
                        </a:rPr>
                        <a:t>166,7bc</a:t>
                      </a:r>
                      <a:endParaRPr lang="es-EC" sz="16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</a:rPr>
                        <a:t>99,5c</a:t>
                      </a:r>
                      <a:endParaRPr lang="es-EC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001219403"/>
                  </a:ext>
                </a:extLst>
              </a:tr>
              <a:tr h="2772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LQEP8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</a:rPr>
                        <a:t>1069,1cde</a:t>
                      </a:r>
                      <a:endParaRPr lang="es-EC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FF0000"/>
                          </a:solidFill>
                          <a:effectLst/>
                        </a:rPr>
                        <a:t>169,3de</a:t>
                      </a:r>
                      <a:endParaRPr lang="es-EC" sz="16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</a:rPr>
                        <a:t>98,3c</a:t>
                      </a:r>
                      <a:endParaRPr lang="es-EC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09549510"/>
                  </a:ext>
                </a:extLst>
              </a:tr>
              <a:tr h="2772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LQEP3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</a:rPr>
                        <a:t>1095,9de</a:t>
                      </a:r>
                      <a:endParaRPr lang="es-EC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</a:rPr>
                        <a:t>168,4cde</a:t>
                      </a:r>
                      <a:endParaRPr lang="es-EC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</a:rPr>
                        <a:t>100,7c</a:t>
                      </a:r>
                      <a:endParaRPr lang="es-EC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30497299"/>
                  </a:ext>
                </a:extLst>
              </a:tr>
              <a:tr h="2772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LQEP4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rgbClr val="FF0000"/>
                          </a:solidFill>
                          <a:effectLst/>
                        </a:rPr>
                        <a:t>1160,2e</a:t>
                      </a:r>
                      <a:endParaRPr lang="es-EC" sz="16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</a:rPr>
                        <a:t>166,7bc</a:t>
                      </a:r>
                      <a:endParaRPr lang="es-EC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FF0000"/>
                          </a:solidFill>
                          <a:effectLst/>
                        </a:rPr>
                        <a:t>101,4c</a:t>
                      </a:r>
                      <a:endParaRPr lang="es-EC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27558725"/>
                  </a:ext>
                </a:extLst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533474" y="416841"/>
            <a:ext cx="2736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rgbClr val="FF0000"/>
                </a:solidFill>
              </a:rPr>
              <a:t>RESULTADOS: </a:t>
            </a:r>
            <a:r>
              <a:rPr lang="es-EC" b="1" dirty="0"/>
              <a:t>Ciclo 2018</a:t>
            </a:r>
          </a:p>
        </p:txBody>
      </p:sp>
      <p:sp>
        <p:nvSpPr>
          <p:cNvPr id="5" name="Elipse 4"/>
          <p:cNvSpPr/>
          <p:nvPr/>
        </p:nvSpPr>
        <p:spPr>
          <a:xfrm>
            <a:off x="1049241" y="5423045"/>
            <a:ext cx="5899022" cy="48998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569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A2EC188-AD32-45A3-9961-60E14A18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561420"/>
            <a:ext cx="9144000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179512" y="6313860"/>
            <a:ext cx="327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667668" y="1802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altLang="es-ES" sz="3200" b="1" u="sng" dirty="0"/>
              <a:t>Objetivos de mejoramiento: granos andinos</a:t>
            </a:r>
            <a:endParaRPr lang="es-EC" altLang="es-ES" sz="3200" b="1" u="sng" dirty="0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4659"/>
              </p:ext>
            </p:extLst>
          </p:nvPr>
        </p:nvGraphicFramePr>
        <p:xfrm>
          <a:off x="692711" y="1340010"/>
          <a:ext cx="8291512" cy="48466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4948">
                  <a:extLst>
                    <a:ext uri="{9D8B030D-6E8A-4147-A177-3AD203B41FA5}">
                      <a16:colId xmlns:a16="http://schemas.microsoft.com/office/drawing/2014/main" xmlns="" val="1248963557"/>
                    </a:ext>
                  </a:extLst>
                </a:gridCol>
                <a:gridCol w="2743282">
                  <a:extLst>
                    <a:ext uri="{9D8B030D-6E8A-4147-A177-3AD203B41FA5}">
                      <a16:colId xmlns:a16="http://schemas.microsoft.com/office/drawing/2014/main" xmlns="" val="3429788210"/>
                    </a:ext>
                  </a:extLst>
                </a:gridCol>
                <a:gridCol w="2743282">
                  <a:extLst>
                    <a:ext uri="{9D8B030D-6E8A-4147-A177-3AD203B41FA5}">
                      <a16:colId xmlns:a16="http://schemas.microsoft.com/office/drawing/2014/main" xmlns="" val="3877444959"/>
                    </a:ext>
                  </a:extLst>
                </a:gridCol>
              </a:tblGrid>
              <a:tr h="1737654">
                <a:tc>
                  <a:txBody>
                    <a:bodyPr/>
                    <a:lstStyle/>
                    <a:p>
                      <a:endParaRPr lang="es-ES_tradnl" sz="1800" dirty="0"/>
                    </a:p>
                    <a:p>
                      <a:endParaRPr lang="es-ES_tradnl" sz="1800" dirty="0"/>
                    </a:p>
                    <a:p>
                      <a:endParaRPr lang="es-ES_tradnl" sz="1800" dirty="0"/>
                    </a:p>
                    <a:p>
                      <a:endParaRPr lang="es-ES_tradnl" sz="1800" dirty="0"/>
                    </a:p>
                    <a:p>
                      <a:endParaRPr lang="es-ES_tradnl" sz="1800" dirty="0"/>
                    </a:p>
                    <a:p>
                      <a:endParaRPr lang="es-EC" sz="1800" dirty="0"/>
                    </a:p>
                  </a:txBody>
                  <a:tcPr marL="91443" marR="91443" marT="45728" marB="45728"/>
                </a:tc>
                <a:tc>
                  <a:txBody>
                    <a:bodyPr/>
                    <a:lstStyle/>
                    <a:p>
                      <a:endParaRPr lang="es-EC" sz="1800" dirty="0"/>
                    </a:p>
                  </a:txBody>
                  <a:tcPr marL="91443" marR="91443" marT="45728" marB="45728"/>
                </a:tc>
                <a:tc>
                  <a:txBody>
                    <a:bodyPr/>
                    <a:lstStyle/>
                    <a:p>
                      <a:endParaRPr lang="es-EC" sz="1800" dirty="0"/>
                    </a:p>
                  </a:txBody>
                  <a:tcPr marL="91443" marR="91443" marT="45728" marB="45728"/>
                </a:tc>
                <a:extLst>
                  <a:ext uri="{0D108BD9-81ED-4DB2-BD59-A6C34878D82A}">
                    <a16:rowId xmlns:a16="http://schemas.microsoft.com/office/drawing/2014/main" xmlns="" val="2348109686"/>
                  </a:ext>
                </a:extLst>
              </a:tr>
              <a:tr h="2012021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_tradnl" sz="1800" dirty="0"/>
                        <a:t>Resistencia a mildiu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_tradnl" sz="1800" dirty="0"/>
                        <a:t>Precocidad (&lt;180 días)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_tradnl" sz="1800" dirty="0"/>
                        <a:t>Calidad de grano (grande)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_tradnl" sz="1800" dirty="0"/>
                        <a:t>bajo</a:t>
                      </a:r>
                      <a:r>
                        <a:rPr lang="es-ES_tradnl" sz="1800" baseline="0" dirty="0"/>
                        <a:t> contenido de saponina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_tradnl" sz="1800" baseline="0" dirty="0"/>
                        <a:t>varios colores de grano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_tradnl" sz="1800" baseline="0" dirty="0"/>
                        <a:t>Altura de planta (150 cm)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_tradnl" sz="1800" baseline="0" dirty="0"/>
                        <a:t>Rendimiento (&gt;1500 kg/ha)</a:t>
                      </a:r>
                      <a:endParaRPr lang="es-EC" sz="1800" dirty="0"/>
                    </a:p>
                  </a:txBody>
                  <a:tcPr marL="91443" marR="91443" marT="45728" marB="45728"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ES" sz="1800" dirty="0"/>
                        <a:t>Resistencia antracnosis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ES" sz="1800" dirty="0"/>
                        <a:t>Rendimiento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ES" sz="1800" dirty="0"/>
                        <a:t>Bajo contenido de alcaloides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ES" sz="1800" dirty="0"/>
                        <a:t>Arquitectura de planta (cosecha)</a:t>
                      </a:r>
                    </a:p>
                  </a:txBody>
                  <a:tcPr marL="91443" marR="91443" marT="45728" marB="45728"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ES" sz="1800" dirty="0"/>
                        <a:t>Adaptación a</a:t>
                      </a:r>
                      <a:r>
                        <a:rPr lang="es-ES" sz="1800" baseline="0" dirty="0"/>
                        <a:t> altas temperaturas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ES" sz="1800" baseline="0" dirty="0"/>
                        <a:t>Rendimiento</a:t>
                      </a:r>
                      <a:endParaRPr lang="es-ES" sz="1800" dirty="0"/>
                    </a:p>
                  </a:txBody>
                  <a:tcPr marL="91443" marR="91443" marT="45728" marB="45728" anchor="ctr"/>
                </a:tc>
                <a:extLst>
                  <a:ext uri="{0D108BD9-81ED-4DB2-BD59-A6C34878D82A}">
                    <a16:rowId xmlns:a16="http://schemas.microsoft.com/office/drawing/2014/main" xmlns="" val="4016137355"/>
                  </a:ext>
                </a:extLst>
              </a:tr>
            </a:tbl>
          </a:graphicData>
        </a:graphic>
      </p:graphicFrame>
      <p:pic>
        <p:nvPicPr>
          <p:cNvPr id="11" name="Picture 2" descr="C:\Users\Granos Andinos\Desktop\DSCN14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67" y="1449758"/>
            <a:ext cx="2088232" cy="15661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Granos Andinos\Desktop\DSCN13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401" y="1488763"/>
            <a:ext cx="2093738" cy="15708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Granos Andinos\Desktop\DSCN12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15" y="1412923"/>
            <a:ext cx="2088232" cy="15661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4763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A2EC188-AD32-45A3-9961-60E14A18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135"/>
            <a:ext cx="9144000" cy="669776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72290" y="6558436"/>
            <a:ext cx="327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592" y="1124745"/>
            <a:ext cx="3079728" cy="230979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15" y="1004262"/>
            <a:ext cx="3241198" cy="243089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374" y="3435162"/>
            <a:ext cx="4085501" cy="229809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403648" y="260648"/>
            <a:ext cx="5135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/>
              <a:t>Evaluación</a:t>
            </a:r>
            <a:r>
              <a:rPr lang="es-EC" b="1" dirty="0"/>
              <a:t> participativa en localidades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180875" y="4346485"/>
            <a:ext cx="2137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err="1"/>
              <a:t>Gaushi</a:t>
            </a:r>
            <a:r>
              <a:rPr lang="es-EC" b="1" dirty="0"/>
              <a:t>, </a:t>
            </a:r>
            <a:r>
              <a:rPr lang="es-EC" b="1" dirty="0" err="1"/>
              <a:t>Calpi</a:t>
            </a:r>
            <a:endParaRPr lang="es-EC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7452320" y="188547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err="1"/>
              <a:t>Ocpote</a:t>
            </a:r>
            <a:r>
              <a:rPr lang="es-EC" b="1" dirty="0"/>
              <a:t>, </a:t>
            </a:r>
            <a:r>
              <a:rPr lang="es-EC" b="1" dirty="0" err="1"/>
              <a:t>Colta</a:t>
            </a:r>
            <a:endParaRPr lang="es-EC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538715" y="229870"/>
            <a:ext cx="1372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solidFill>
                  <a:srgbClr val="FF0000"/>
                </a:solidFill>
              </a:rPr>
              <a:t>2018:</a:t>
            </a:r>
          </a:p>
        </p:txBody>
      </p:sp>
    </p:spTree>
    <p:extLst>
      <p:ext uri="{BB962C8B-B14F-4D97-AF65-F5344CB8AC3E}">
        <p14:creationId xmlns:p14="http://schemas.microsoft.com/office/powerpoint/2010/main" val="40848276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A2EC188-AD32-45A3-9961-60E14A18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8800"/>
            <a:ext cx="9144000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0" y="6541468"/>
            <a:ext cx="327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9562476"/>
              </p:ext>
            </p:extLst>
          </p:nvPr>
        </p:nvGraphicFramePr>
        <p:xfrm>
          <a:off x="755576" y="1499870"/>
          <a:ext cx="8280920" cy="26753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3133">
                  <a:extLst>
                    <a:ext uri="{9D8B030D-6E8A-4147-A177-3AD203B41FA5}">
                      <a16:colId xmlns:a16="http://schemas.microsoft.com/office/drawing/2014/main" xmlns="" val="2936513921"/>
                    </a:ext>
                  </a:extLst>
                </a:gridCol>
                <a:gridCol w="2227822">
                  <a:extLst>
                    <a:ext uri="{9D8B030D-6E8A-4147-A177-3AD203B41FA5}">
                      <a16:colId xmlns:a16="http://schemas.microsoft.com/office/drawing/2014/main" xmlns="" val="4138223504"/>
                    </a:ext>
                  </a:extLst>
                </a:gridCol>
                <a:gridCol w="5469965">
                  <a:extLst>
                    <a:ext uri="{9D8B030D-6E8A-4147-A177-3AD203B41FA5}">
                      <a16:colId xmlns:a16="http://schemas.microsoft.com/office/drawing/2014/main" xmlns="" val="1377889293"/>
                    </a:ext>
                  </a:extLst>
                </a:gridCol>
              </a:tblGrid>
              <a:tr h="2825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No.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Codificación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Pedigree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52746318"/>
                  </a:ext>
                </a:extLst>
              </a:tr>
              <a:tr h="2991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1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LQEP 4</a:t>
                      </a:r>
                      <a:endParaRPr lang="es-EC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(</a:t>
                      </a:r>
                      <a:r>
                        <a:rPr lang="en-US" sz="1600" dirty="0" err="1">
                          <a:effectLst/>
                        </a:rPr>
                        <a:t>Tunkahuan</a:t>
                      </a:r>
                      <a:r>
                        <a:rPr lang="en-US" sz="1600" dirty="0">
                          <a:effectLst/>
                        </a:rPr>
                        <a:t> X PDV)S28-1F2 -16F3 -2F4-F5-F6-F7-F8-F9-F10-F11</a:t>
                      </a:r>
                      <a:endParaRPr lang="es-EC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315216475"/>
                  </a:ext>
                </a:extLst>
              </a:tr>
              <a:tr h="2991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2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EQ 26</a:t>
                      </a:r>
                      <a:endParaRPr lang="es-EC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(Jacha p1p3 x Tunkahuan) 1F2-19F3-1F4-1F5-F6-F7-F8-F9-F10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76267812"/>
                  </a:ext>
                </a:extLst>
              </a:tr>
              <a:tr h="2991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3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EQ 28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(Jacha p1p3 x Tunkahuan) 1F2-18F3-3F4-3F5-F6-F7-F8-F9-F10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19086247"/>
                  </a:ext>
                </a:extLst>
              </a:tr>
              <a:tr h="2991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4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Q 1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(ECU- 248- 2 x ECU- 6205-4) F2-2F3-F4-F5</a:t>
                      </a:r>
                      <a:endParaRPr lang="es-EC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746972765"/>
                  </a:ext>
                </a:extLst>
              </a:tr>
              <a:tr h="2991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5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EQ 31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(Jacha 3p3p1 x Tunkahuan) 1F2-17F3-2F4-1F5-7 F6-F7-F8-F9-F10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56139806"/>
                  </a:ext>
                </a:extLst>
              </a:tr>
              <a:tr h="2991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6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ECU-6717 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ECU-6717 </a:t>
                      </a:r>
                      <a:endParaRPr lang="es-EC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568519232"/>
                  </a:ext>
                </a:extLst>
              </a:tr>
              <a:tr h="2991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I-</a:t>
                      </a:r>
                      <a:r>
                        <a:rPr lang="en-US" sz="1400" dirty="0" err="1">
                          <a:effectLst/>
                        </a:rPr>
                        <a:t>Tunkahuan</a:t>
                      </a:r>
                      <a:r>
                        <a:rPr lang="en-US" sz="1400" dirty="0">
                          <a:effectLst/>
                        </a:rPr>
                        <a:t> (</a:t>
                      </a:r>
                      <a:r>
                        <a:rPr lang="en-US" sz="1400" dirty="0" err="1">
                          <a:effectLst/>
                        </a:rPr>
                        <a:t>testigo</a:t>
                      </a:r>
                      <a:r>
                        <a:rPr lang="en-US" sz="1400" dirty="0">
                          <a:effectLst/>
                        </a:rPr>
                        <a:t>) 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57983305"/>
                  </a:ext>
                </a:extLst>
              </a:tr>
              <a:tr h="2991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I-PDV/Chimborazo (</a:t>
                      </a:r>
                      <a:r>
                        <a:rPr lang="en-US" sz="1400" dirty="0" err="1">
                          <a:effectLst/>
                        </a:rPr>
                        <a:t>testigo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es-EC" sz="14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6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11663426"/>
                  </a:ext>
                </a:extLst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827584" y="743092"/>
            <a:ext cx="7056784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_trad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Líneas promisorias y variedades de quinua evaluadas en ensayos regionales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2020.</a:t>
            </a:r>
            <a:endParaRPr lang="es-EC" sz="2000" b="1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_tradn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C" sz="2000" b="1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55576" y="4273254"/>
            <a:ext cx="6696744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Diseño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Bloques Completos al Azar con 3 repeticiones.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 parcelas estuvieron conformadas por 3 surcos de 4 metros de longitud, separados a 0.8 m (parcela neta: 9.6 m</a:t>
            </a:r>
            <a:r>
              <a:rPr lang="es-ES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es-EC" sz="20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C" sz="20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39552" y="184068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>
                <a:solidFill>
                  <a:srgbClr val="FF0000"/>
                </a:solidFill>
              </a:rPr>
              <a:t>METODOLOGÍA: </a:t>
            </a:r>
            <a:r>
              <a:rPr lang="es-EC" sz="2000" b="1" dirty="0"/>
              <a:t>Ciclo 2020</a:t>
            </a:r>
            <a:endParaRPr lang="es-EC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8216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A2EC188-AD32-45A3-9961-60E14A18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6792"/>
            <a:ext cx="9144000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251520" y="6309320"/>
            <a:ext cx="327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29" y="1024363"/>
            <a:ext cx="4104456" cy="230875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509" y="3356992"/>
            <a:ext cx="4371977" cy="245923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94" y="3794261"/>
            <a:ext cx="4059943" cy="228371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026389" y="1781795"/>
            <a:ext cx="2326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San Francisco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6073913" y="2811135"/>
            <a:ext cx="188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err="1"/>
              <a:t>Majipamba</a:t>
            </a:r>
            <a:endParaRPr lang="es-EC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755577" y="341180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err="1"/>
              <a:t>Gaushi</a:t>
            </a:r>
            <a:r>
              <a:rPr lang="es-EC" b="1" dirty="0"/>
              <a:t> 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440846" y="288148"/>
            <a:ext cx="7716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solidFill>
                  <a:srgbClr val="FF0000"/>
                </a:solidFill>
              </a:rPr>
              <a:t>CICLO 2020:  </a:t>
            </a:r>
            <a:r>
              <a:rPr lang="es-EC" b="1" dirty="0"/>
              <a:t>Evaluación de líneas seleccionadas en localidades de la provincia de Chimborazo</a:t>
            </a:r>
            <a:endParaRPr lang="es-EC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7854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A2EC188-AD32-45A3-9961-60E14A18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261916" y="5383831"/>
            <a:ext cx="327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graphicFrame>
        <p:nvGraphicFramePr>
          <p:cNvPr id="4" name="1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1020372"/>
              </p:ext>
            </p:extLst>
          </p:nvPr>
        </p:nvGraphicFramePr>
        <p:xfrm>
          <a:off x="1331640" y="1104317"/>
          <a:ext cx="6192688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1331640" y="476672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>
                <a:solidFill>
                  <a:srgbClr val="FF0000"/>
                </a:solidFill>
              </a:rPr>
              <a:t>RESULTADOS: </a:t>
            </a:r>
            <a:r>
              <a:rPr lang="es-EC" sz="2800" b="1" dirty="0"/>
              <a:t>Ciclo 2020</a:t>
            </a:r>
          </a:p>
        </p:txBody>
      </p:sp>
      <p:sp>
        <p:nvSpPr>
          <p:cNvPr id="5" name="Elipse 4"/>
          <p:cNvSpPr/>
          <p:nvPr/>
        </p:nvSpPr>
        <p:spPr>
          <a:xfrm>
            <a:off x="1878604" y="2564904"/>
            <a:ext cx="3600400" cy="22322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ln>
                <a:solidFill>
                  <a:schemeClr val="bg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26570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A2EC188-AD32-45A3-9961-60E14A18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261916" y="5383831"/>
            <a:ext cx="327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graphicFrame>
        <p:nvGraphicFramePr>
          <p:cNvPr id="4" name="18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0435219"/>
              </p:ext>
            </p:extLst>
          </p:nvPr>
        </p:nvGraphicFramePr>
        <p:xfrm>
          <a:off x="1259632" y="980728"/>
          <a:ext cx="6408712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827584" y="457508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>
                <a:solidFill>
                  <a:srgbClr val="FF0000"/>
                </a:solidFill>
              </a:rPr>
              <a:t>RESULTADOS: </a:t>
            </a:r>
            <a:r>
              <a:rPr lang="es-EC" sz="2800" b="1" dirty="0"/>
              <a:t>Ciclo 2020</a:t>
            </a:r>
          </a:p>
        </p:txBody>
      </p:sp>
      <p:sp>
        <p:nvSpPr>
          <p:cNvPr id="2" name="Elipse 1"/>
          <p:cNvSpPr/>
          <p:nvPr/>
        </p:nvSpPr>
        <p:spPr>
          <a:xfrm>
            <a:off x="1763688" y="2204864"/>
            <a:ext cx="576064" cy="2340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3716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A2EC188-AD32-45A3-9961-60E14A18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680918"/>
            <a:ext cx="9144000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107504" y="6381328"/>
            <a:ext cx="327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r="20863"/>
          <a:stretch/>
        </p:blipFill>
        <p:spPr>
          <a:xfrm>
            <a:off x="954516" y="1340768"/>
            <a:ext cx="6604441" cy="451596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475656" y="587224"/>
            <a:ext cx="5688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/>
              <a:t>Línea de quinua seleccionada: LQEP4</a:t>
            </a:r>
          </a:p>
          <a:p>
            <a:endParaRPr lang="es-EC" sz="2800" b="1" dirty="0"/>
          </a:p>
        </p:txBody>
      </p:sp>
    </p:spTree>
    <p:extLst>
      <p:ext uri="{BB962C8B-B14F-4D97-AF65-F5344CB8AC3E}">
        <p14:creationId xmlns:p14="http://schemas.microsoft.com/office/powerpoint/2010/main" val="3360739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A2EC188-AD32-45A3-9961-60E14A18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680918"/>
            <a:ext cx="9144000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107504" y="6381328"/>
            <a:ext cx="327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115616" y="515259"/>
            <a:ext cx="6120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/>
              <a:t>2022. Incremento de semilla de la línea LQEP4</a:t>
            </a:r>
          </a:p>
          <a:p>
            <a:endParaRPr lang="es-EC" sz="24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1130204"/>
            <a:ext cx="5616624" cy="421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616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A2EC188-AD32-45A3-9961-60E14A18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16" y="1546083"/>
            <a:ext cx="9144000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261916" y="5383831"/>
            <a:ext cx="327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467544" y="1340768"/>
            <a:ext cx="8229600" cy="36440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es-ES" sz="20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tx1"/>
                </a:solidFill>
              </a:rPr>
              <a:t>Existe alta variabilidad genética de la quinua </a:t>
            </a:r>
            <a:r>
              <a:rPr lang="es-ES" sz="2000" dirty="0" err="1">
                <a:solidFill>
                  <a:schemeClr val="tx1"/>
                </a:solidFill>
              </a:rPr>
              <a:t>Ecotipo</a:t>
            </a:r>
            <a:r>
              <a:rPr lang="es-ES" sz="2000" dirty="0">
                <a:solidFill>
                  <a:schemeClr val="tx1"/>
                </a:solidFill>
              </a:rPr>
              <a:t> “Chimborazo”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tx1"/>
                </a:solidFill>
              </a:rPr>
              <a:t>Fueron seleccionados los </a:t>
            </a:r>
            <a:r>
              <a:rPr lang="es-ES" sz="2000" dirty="0" err="1">
                <a:solidFill>
                  <a:schemeClr val="tx1"/>
                </a:solidFill>
              </a:rPr>
              <a:t>masales</a:t>
            </a:r>
            <a:r>
              <a:rPr lang="es-ES" sz="2000" dirty="0">
                <a:solidFill>
                  <a:schemeClr val="tx1"/>
                </a:solidFill>
              </a:rPr>
              <a:t> </a:t>
            </a:r>
            <a:r>
              <a:rPr lang="es-ES" sz="2000" b="1" dirty="0">
                <a:solidFill>
                  <a:schemeClr val="tx1"/>
                </a:solidFill>
              </a:rPr>
              <a:t>M2 (</a:t>
            </a:r>
            <a:r>
              <a:rPr lang="es-ES" sz="2000" dirty="0">
                <a:solidFill>
                  <a:schemeClr val="tx1"/>
                </a:solidFill>
              </a:rPr>
              <a:t>panoja púrpura)</a:t>
            </a:r>
            <a:r>
              <a:rPr lang="es-ES" sz="2000" b="1" dirty="0">
                <a:solidFill>
                  <a:schemeClr val="tx1"/>
                </a:solidFill>
              </a:rPr>
              <a:t> y M4 </a:t>
            </a:r>
            <a:r>
              <a:rPr lang="es-ES" sz="2000" dirty="0">
                <a:solidFill>
                  <a:schemeClr val="tx1"/>
                </a:solidFill>
              </a:rPr>
              <a:t>(panoja verde)</a:t>
            </a:r>
            <a:r>
              <a:rPr lang="es-ES" sz="2000" b="1" dirty="0">
                <a:solidFill>
                  <a:schemeClr val="tx1"/>
                </a:solidFill>
              </a:rPr>
              <a:t>, </a:t>
            </a:r>
            <a:r>
              <a:rPr lang="es-ES" sz="2000" dirty="0">
                <a:solidFill>
                  <a:schemeClr val="tx1"/>
                </a:solidFill>
              </a:rPr>
              <a:t>homogéneos para características de </a:t>
            </a:r>
            <a:r>
              <a:rPr lang="es-ES" sz="2000" b="1" i="1" u="sng" dirty="0">
                <a:solidFill>
                  <a:schemeClr val="tx1"/>
                </a:solidFill>
              </a:rPr>
              <a:t>ciclo de cultivo, color de panoja, altura de planta, contenido de saponina y alto rendimiento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s-ES" sz="2000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tx1"/>
                </a:solidFill>
              </a:rPr>
              <a:t>Por el potencial de rendimiento, altura de planta y precocidad, las líneas promisorias EQ26 , EQ28 y </a:t>
            </a:r>
            <a:r>
              <a:rPr lang="es-ES" sz="2000" b="1" u="sng" dirty="0">
                <a:solidFill>
                  <a:schemeClr val="tx1"/>
                </a:solidFill>
              </a:rPr>
              <a:t>LQEP4 </a:t>
            </a:r>
            <a:r>
              <a:rPr lang="es-ES" sz="2000" dirty="0">
                <a:solidFill>
                  <a:schemeClr val="tx1"/>
                </a:solidFill>
              </a:rPr>
              <a:t>pueden ser una opción para los productores de quinua orgánica de la provincia Chimborazo.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tx1"/>
                </a:solidFill>
              </a:rPr>
              <a:t>Para que las variedades y líneas de quinua expresen todo su potencial, requieren las mínimas condiciones de fertilidad y humedad en el suelo.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950630" y="392454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>
                <a:solidFill>
                  <a:srgbClr val="FF0000"/>
                </a:solidFill>
              </a:rPr>
              <a:t>Conclusiones</a:t>
            </a:r>
          </a:p>
          <a:p>
            <a:endParaRPr lang="es-EC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3851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CC8E4EC-FC9A-4FC0-B647-1371B3E41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47A0543E-E766-8E4E-9360-2C4B4EAD6352}"/>
              </a:ext>
            </a:extLst>
          </p:cNvPr>
          <p:cNvSpPr txBox="1"/>
          <p:nvPr/>
        </p:nvSpPr>
        <p:spPr>
          <a:xfrm>
            <a:off x="1877740" y="3115774"/>
            <a:ext cx="47329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2310451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A2EC188-AD32-45A3-9961-60E14A18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556792"/>
            <a:ext cx="9144000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179512" y="6313860"/>
            <a:ext cx="327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691680" y="548680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VARIEDADES MEJORADAS GENERADAS POR EL PROGRAMA DE LEGUMINOSAS Y GRANOS ANDINOS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901659"/>
              </p:ext>
            </p:extLst>
          </p:nvPr>
        </p:nvGraphicFramePr>
        <p:xfrm>
          <a:off x="2051720" y="1772817"/>
          <a:ext cx="4608512" cy="3056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0284">
                  <a:extLst>
                    <a:ext uri="{9D8B030D-6E8A-4147-A177-3AD203B41FA5}">
                      <a16:colId xmlns:a16="http://schemas.microsoft.com/office/drawing/2014/main" xmlns="" val="680275150"/>
                    </a:ext>
                  </a:extLst>
                </a:gridCol>
                <a:gridCol w="2048228">
                  <a:extLst>
                    <a:ext uri="{9D8B030D-6E8A-4147-A177-3AD203B41FA5}">
                      <a16:colId xmlns:a16="http://schemas.microsoft.com/office/drawing/2014/main" xmlns="" val="2297518480"/>
                    </a:ext>
                  </a:extLst>
                </a:gridCol>
              </a:tblGrid>
              <a:tr h="553063">
                <a:tc>
                  <a:txBody>
                    <a:bodyPr/>
                    <a:lstStyle/>
                    <a:p>
                      <a:r>
                        <a:rPr lang="es-ES" sz="1600" dirty="0"/>
                        <a:t>LEGUMINOSAS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No. VARIEDADES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71186416"/>
                  </a:ext>
                </a:extLst>
              </a:tr>
              <a:tr h="354154">
                <a:tc>
                  <a:txBody>
                    <a:bodyPr/>
                    <a:lstStyle/>
                    <a:p>
                      <a:r>
                        <a:rPr lang="es-ES" sz="1600" dirty="0"/>
                        <a:t>FRÉJOL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23619946"/>
                  </a:ext>
                </a:extLst>
              </a:tr>
              <a:tr h="354154">
                <a:tc>
                  <a:txBody>
                    <a:bodyPr/>
                    <a:lstStyle/>
                    <a:p>
                      <a:r>
                        <a:rPr lang="es-ES" sz="1600" dirty="0"/>
                        <a:t>ARVEJA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76567768"/>
                  </a:ext>
                </a:extLst>
              </a:tr>
              <a:tr h="354154">
                <a:tc>
                  <a:txBody>
                    <a:bodyPr/>
                    <a:lstStyle/>
                    <a:p>
                      <a:r>
                        <a:rPr lang="es-ES" sz="1600" dirty="0"/>
                        <a:t>HABA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0016969"/>
                  </a:ext>
                </a:extLst>
              </a:tr>
              <a:tr h="3787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bg1"/>
                          </a:solidFill>
                        </a:rPr>
                        <a:t>GRANOS ANDINOS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710504"/>
                  </a:ext>
                </a:extLst>
              </a:tr>
              <a:tr h="3541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/>
                        <a:t>CHOCHO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75077234"/>
                  </a:ext>
                </a:extLst>
              </a:tr>
              <a:tr h="3541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/>
                        <a:t>QUINUA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79320369"/>
                  </a:ext>
                </a:extLst>
              </a:tr>
              <a:tr h="354154">
                <a:tc>
                  <a:txBody>
                    <a:bodyPr/>
                    <a:lstStyle/>
                    <a:p>
                      <a:r>
                        <a:rPr lang="es-ES" sz="1600" dirty="0"/>
                        <a:t>AMARANTO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719297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8377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A2EC188-AD32-45A3-9961-60E14A18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561420"/>
            <a:ext cx="9144000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179512" y="6313860"/>
            <a:ext cx="327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457200" y="1158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altLang="es-ES" sz="2800" b="1" dirty="0"/>
              <a:t>Esquema general de </a:t>
            </a:r>
            <a:r>
              <a:rPr lang="es-ES_tradnl" altLang="es-ES" sz="2800" b="1" dirty="0" err="1"/>
              <a:t>fitomejoramiento</a:t>
            </a:r>
            <a:r>
              <a:rPr lang="es-ES_tradnl" altLang="es-ES" sz="2800" b="1" dirty="0"/>
              <a:t> de </a:t>
            </a:r>
            <a:r>
              <a:rPr lang="es-ES_tradnl" altLang="es-ES" sz="2800" b="1" u="sng" dirty="0"/>
              <a:t>leguminosas y granos andinos</a:t>
            </a:r>
            <a:endParaRPr lang="es-EC" altLang="es-ES" sz="2800" b="1" u="sng" dirty="0"/>
          </a:p>
        </p:txBody>
      </p:sp>
      <p:graphicFrame>
        <p:nvGraphicFramePr>
          <p:cNvPr id="5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5909634"/>
              </p:ext>
            </p:extLst>
          </p:nvPr>
        </p:nvGraphicFramePr>
        <p:xfrm>
          <a:off x="683418" y="1298573"/>
          <a:ext cx="7777163" cy="5038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605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165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716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 marL="91444" marR="91444" marT="45705" marB="457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 marL="91444" marR="91444" marT="45705" marB="457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9066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b="0" noProof="0" dirty="0">
                          <a:latin typeface="+mn-lt"/>
                        </a:rPr>
                        <a:t>Definición de objetivos y prioridades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1600" b="0" noProof="0" dirty="0">
                        <a:latin typeface="+mn-lt"/>
                      </a:endParaRPr>
                    </a:p>
                  </a:txBody>
                  <a:tcPr marL="91444" marR="91444" marT="45705" marB="457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9066">
                <a:tc gridSpan="2">
                  <a:txBody>
                    <a:bodyPr/>
                    <a:lstStyle/>
                    <a:p>
                      <a:pPr algn="ctr"/>
                      <a:r>
                        <a:rPr lang="es-ES_tradnl" sz="1600" dirty="0"/>
                        <a:t>Evaluación y selección de fuentes o progenitores donantes de genes útiles</a:t>
                      </a:r>
                    </a:p>
                    <a:p>
                      <a:pPr algn="ctr"/>
                      <a:endParaRPr lang="es-EC" sz="1600" dirty="0"/>
                    </a:p>
                  </a:txBody>
                  <a:tcPr marL="91444" marR="91444" marT="45705" marB="457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9066">
                <a:tc gridSpan="2">
                  <a:txBody>
                    <a:bodyPr/>
                    <a:lstStyle/>
                    <a:p>
                      <a:pPr algn="ctr"/>
                      <a:r>
                        <a:rPr lang="es-ES_tradnl" sz="1600" dirty="0"/>
                        <a:t>Cruzamientos: simples, dobles, triples, </a:t>
                      </a:r>
                      <a:r>
                        <a:rPr lang="es-ES_tradnl" sz="1600" dirty="0" err="1"/>
                        <a:t>retrocruzamientos</a:t>
                      </a:r>
                      <a:endParaRPr lang="es-ES_tradnl" sz="1600" dirty="0"/>
                    </a:p>
                    <a:p>
                      <a:pPr algn="ctr"/>
                      <a:endParaRPr lang="es-EC" sz="1600" dirty="0"/>
                    </a:p>
                  </a:txBody>
                  <a:tcPr marL="91444" marR="91444" marT="45705" marB="457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9066">
                <a:tc gridSpan="2">
                  <a:txBody>
                    <a:bodyPr/>
                    <a:lstStyle/>
                    <a:p>
                      <a:pPr algn="ctr"/>
                      <a:r>
                        <a:rPr lang="es-ES_tradnl" sz="1600" dirty="0"/>
                        <a:t>Derivación de familias F</a:t>
                      </a:r>
                      <a:r>
                        <a:rPr lang="es-ES_tradnl" sz="1400" dirty="0"/>
                        <a:t>2</a:t>
                      </a:r>
                      <a:r>
                        <a:rPr lang="es-ES_tradnl" sz="1600" dirty="0"/>
                        <a:t> de plantas F</a:t>
                      </a:r>
                      <a:r>
                        <a:rPr lang="es-ES_tradnl" sz="1400" dirty="0"/>
                        <a:t>1</a:t>
                      </a:r>
                    </a:p>
                    <a:p>
                      <a:pPr algn="ctr"/>
                      <a:endParaRPr lang="es-EC" sz="1600" dirty="0"/>
                    </a:p>
                  </a:txBody>
                  <a:tcPr marL="91444" marR="91444" marT="45705" marB="457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 marL="91444" marR="91444" marT="45705" marB="457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22895">
                <a:tc gridSpan="2">
                  <a:txBody>
                    <a:bodyPr/>
                    <a:lstStyle/>
                    <a:p>
                      <a:pPr algn="ctr"/>
                      <a:r>
                        <a:rPr lang="es-ES_tradnl" sz="1600" dirty="0"/>
                        <a:t>Evaluación y selección de familias </a:t>
                      </a:r>
                    </a:p>
                    <a:p>
                      <a:pPr algn="ctr"/>
                      <a:r>
                        <a:rPr lang="es-ES_tradnl" sz="1600" dirty="0"/>
                        <a:t>promisorias  (F</a:t>
                      </a:r>
                      <a:r>
                        <a:rPr lang="es-ES_tradnl" sz="1400" dirty="0"/>
                        <a:t>4</a:t>
                      </a:r>
                      <a:r>
                        <a:rPr lang="es-ES_tradnl" sz="1600" baseline="0" dirty="0"/>
                        <a:t> y F</a:t>
                      </a:r>
                      <a:r>
                        <a:rPr lang="es-ES_tradnl" sz="1400" baseline="0" dirty="0"/>
                        <a:t>5</a:t>
                      </a:r>
                      <a:r>
                        <a:rPr lang="es-ES_tradnl" sz="1600" baseline="0" dirty="0"/>
                        <a:t>)</a:t>
                      </a:r>
                    </a:p>
                    <a:p>
                      <a:pPr algn="ctr"/>
                      <a:endParaRPr lang="es-EC" sz="1600" dirty="0"/>
                    </a:p>
                  </a:txBody>
                  <a:tcPr marL="91444" marR="91444" marT="45705" marB="457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 marL="91444" marR="91444" marT="45705" marB="457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79066">
                <a:tc gridSpan="2">
                  <a:txBody>
                    <a:bodyPr/>
                    <a:lstStyle/>
                    <a:p>
                      <a:pPr algn="ctr"/>
                      <a:r>
                        <a:rPr lang="es-ES_tradnl" sz="1600" dirty="0"/>
                        <a:t>Evaluación líneas promisorias (F</a:t>
                      </a:r>
                      <a:r>
                        <a:rPr lang="es-ES_tradnl" sz="1400" dirty="0"/>
                        <a:t>6</a:t>
                      </a:r>
                      <a:r>
                        <a:rPr lang="es-ES_tradnl" sz="1600" dirty="0"/>
                        <a:t> …)</a:t>
                      </a:r>
                      <a:endParaRPr lang="es-EC" sz="1600" dirty="0"/>
                    </a:p>
                  </a:txBody>
                  <a:tcPr marL="91444" marR="91444" marT="45705" marB="457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 marL="91444" marR="91444" marT="45705" marB="457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79066">
                <a:tc gridSpan="2">
                  <a:txBody>
                    <a:bodyPr/>
                    <a:lstStyle/>
                    <a:p>
                      <a:pPr algn="ctr"/>
                      <a:r>
                        <a:rPr lang="es-ES_tradnl" sz="1600" dirty="0"/>
                        <a:t>Evaluación</a:t>
                      </a:r>
                      <a:r>
                        <a:rPr lang="es-ES_tradnl" sz="1600" baseline="0" dirty="0"/>
                        <a:t> participativa de líneas promisorias </a:t>
                      </a:r>
                    </a:p>
                    <a:p>
                      <a:pPr algn="ctr"/>
                      <a:endParaRPr lang="es-EC" sz="1600" dirty="0"/>
                    </a:p>
                  </a:txBody>
                  <a:tcPr marL="91444" marR="91444" marT="45705" marB="457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716">
                <a:tc gridSpan="2">
                  <a:txBody>
                    <a:bodyPr/>
                    <a:lstStyle/>
                    <a:p>
                      <a:pPr algn="ctr"/>
                      <a:r>
                        <a:rPr lang="es-ES_tradnl" sz="1600" dirty="0"/>
                        <a:t>Liberación variedad</a:t>
                      </a:r>
                      <a:endParaRPr lang="es-EC" sz="1600" dirty="0"/>
                    </a:p>
                  </a:txBody>
                  <a:tcPr marL="91444" marR="91444" marT="45705" marB="457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cxnSp>
        <p:nvCxnSpPr>
          <p:cNvPr id="6" name="Conector recto de flecha 5"/>
          <p:cNvCxnSpPr/>
          <p:nvPr/>
        </p:nvCxnSpPr>
        <p:spPr>
          <a:xfrm>
            <a:off x="1403648" y="1916832"/>
            <a:ext cx="0" cy="187220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3032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A2EC188-AD32-45A3-9961-60E14A18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561420"/>
            <a:ext cx="9144000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179512" y="6313860"/>
            <a:ext cx="327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pic>
        <p:nvPicPr>
          <p:cNvPr id="6" name="Picture 2" descr="Distribución de los ecotipos de quinua en los sub-centros de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52736"/>
            <a:ext cx="4636215" cy="4636215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</p:pic>
      <p:sp>
        <p:nvSpPr>
          <p:cNvPr id="7" name="1 Rectángulo"/>
          <p:cNvSpPr/>
          <p:nvPr/>
        </p:nvSpPr>
        <p:spPr>
          <a:xfrm>
            <a:off x="1043608" y="283811"/>
            <a:ext cx="5953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/>
              <a:t>Diversidad </a:t>
            </a:r>
            <a:r>
              <a:rPr lang="es-ES" sz="3200" b="1" dirty="0" smtClean="0"/>
              <a:t> Genética </a:t>
            </a:r>
            <a:r>
              <a:rPr lang="es-ES" sz="3200" b="1" dirty="0"/>
              <a:t>de </a:t>
            </a:r>
            <a:r>
              <a:rPr lang="es-ES" sz="3200" b="1" dirty="0" smtClean="0"/>
              <a:t>Quinua</a:t>
            </a:r>
            <a:endParaRPr lang="es-ES" sz="3200" b="1" dirty="0"/>
          </a:p>
        </p:txBody>
      </p:sp>
      <p:sp>
        <p:nvSpPr>
          <p:cNvPr id="10" name="3 CuadroTexto"/>
          <p:cNvSpPr txBox="1"/>
          <p:nvPr/>
        </p:nvSpPr>
        <p:spPr>
          <a:xfrm>
            <a:off x="323528" y="1988840"/>
            <a:ext cx="2321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u="sng" dirty="0" smtClean="0"/>
              <a:t>Quinua </a:t>
            </a:r>
            <a:r>
              <a:rPr lang="es-ES" sz="1200" b="1" u="sng" dirty="0"/>
              <a:t>de los valles </a:t>
            </a:r>
            <a:r>
              <a:rPr lang="es-ES" sz="1200" dirty="0"/>
              <a:t>interandinos (Colombia, Ecuador y Perú)</a:t>
            </a:r>
          </a:p>
        </p:txBody>
      </p:sp>
      <p:sp>
        <p:nvSpPr>
          <p:cNvPr id="11" name="4 CuadroTexto"/>
          <p:cNvSpPr txBox="1"/>
          <p:nvPr/>
        </p:nvSpPr>
        <p:spPr>
          <a:xfrm>
            <a:off x="1403648" y="2532127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Quinua </a:t>
            </a:r>
            <a:r>
              <a:rPr kumimoji="0" lang="es-ES" sz="12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del Altiplano 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norte 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(Perú y Bolivia), </a:t>
            </a:r>
          </a:p>
        </p:txBody>
      </p:sp>
      <p:sp>
        <p:nvSpPr>
          <p:cNvPr id="12" name="7 CuadroTexto"/>
          <p:cNvSpPr txBox="1"/>
          <p:nvPr/>
        </p:nvSpPr>
        <p:spPr>
          <a:xfrm>
            <a:off x="482518" y="4110539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Quinua  </a:t>
            </a:r>
            <a:r>
              <a:rPr kumimoji="0" lang="es-ES" sz="12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 la costa 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 de nivel del mar (Chile centro y </a:t>
            </a:r>
            <a:r>
              <a:rPr kumimoji="0" lang="es-E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sur)</a:t>
            </a: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6 CuadroTexto"/>
          <p:cNvSpPr txBox="1"/>
          <p:nvPr/>
        </p:nvSpPr>
        <p:spPr>
          <a:xfrm>
            <a:off x="3937779" y="3047677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Quinua  </a:t>
            </a:r>
            <a:r>
              <a:rPr kumimoji="0" lang="es-ES" sz="12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 los salares 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 Altiplano sur (Bolivia, Chile y Argentina) </a:t>
            </a:r>
          </a:p>
        </p:txBody>
      </p:sp>
      <p:sp>
        <p:nvSpPr>
          <p:cNvPr id="14" name="5 CuadroTexto"/>
          <p:cNvSpPr txBox="1"/>
          <p:nvPr/>
        </p:nvSpPr>
        <p:spPr>
          <a:xfrm>
            <a:off x="3869545" y="2178040"/>
            <a:ext cx="1706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Quinua </a:t>
            </a:r>
            <a:r>
              <a:rPr kumimoji="0" lang="es-ES" sz="12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 las </a:t>
            </a:r>
            <a:r>
              <a:rPr kumimoji="0" lang="es-ES" sz="1200" b="1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Yungas (subtropical) 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(Bolivia), </a:t>
            </a:r>
          </a:p>
        </p:txBody>
      </p:sp>
    </p:spTree>
    <p:extLst>
      <p:ext uri="{BB962C8B-B14F-4D97-AF65-F5344CB8AC3E}">
        <p14:creationId xmlns:p14="http://schemas.microsoft.com/office/powerpoint/2010/main" val="169857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A2EC188-AD32-45A3-9961-60E14A18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1675334"/>
            <a:ext cx="9144000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179512" y="6313860"/>
            <a:ext cx="327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79512" y="4790916"/>
            <a:ext cx="3024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/>
              <a:t>	ESPAC, 2015-2020</a:t>
            </a:r>
          </a:p>
        </p:txBody>
      </p:sp>
      <p:pic>
        <p:nvPicPr>
          <p:cNvPr id="6" name="Picture 12" descr="C:\Users\Laura Vega\Desktop\CONGRESO QUINUA\MAPAS\mapa quinua sin az ni loj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5399" y="981076"/>
            <a:ext cx="5132964" cy="5256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209280" y="988411"/>
            <a:ext cx="2591252" cy="1151657"/>
          </a:xfrm>
          <a:prstGeom prst="rect">
            <a:avLst/>
          </a:prstGeom>
          <a:gradFill rotWithShape="1">
            <a:gsLst>
              <a:gs pos="1000">
                <a:srgbClr val="CCCCFF"/>
              </a:gs>
              <a:gs pos="55000">
                <a:schemeClr val="bg1"/>
              </a:gs>
            </a:gsLst>
            <a:lin ang="5400000" scaled="1"/>
          </a:gradFill>
          <a:ln w="28575" algn="ctr">
            <a:solidFill>
              <a:srgbClr val="9999FF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s-ES" sz="2400" dirty="0"/>
              <a:t>Principales centros de producción 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5452495" y="2921161"/>
            <a:ext cx="3348037" cy="996712"/>
          </a:xfrm>
          <a:prstGeom prst="rect">
            <a:avLst/>
          </a:prstGeom>
          <a:gradFill rotWithShape="1">
            <a:gsLst>
              <a:gs pos="0">
                <a:srgbClr val="CCFF99"/>
              </a:gs>
              <a:gs pos="25000">
                <a:schemeClr val="bg1"/>
              </a:gs>
            </a:gsLst>
            <a:path path="rect">
              <a:fillToRect r="100000" b="100000"/>
            </a:path>
          </a:gradFill>
          <a:ln w="19050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s-ES" sz="2000" dirty="0"/>
              <a:t>Área óptima de adaptación:</a:t>
            </a:r>
          </a:p>
          <a:p>
            <a:pPr>
              <a:defRPr/>
            </a:pPr>
            <a:r>
              <a:rPr lang="es-ES" sz="2000" dirty="0"/>
              <a:t>2800 a 3200 m</a:t>
            </a:r>
          </a:p>
          <a:p>
            <a:pPr>
              <a:defRPr/>
            </a:pPr>
            <a:endParaRPr lang="es-ES" sz="2000" dirty="0"/>
          </a:p>
          <a:p>
            <a:pPr algn="l">
              <a:defRPr/>
            </a:pPr>
            <a:endParaRPr lang="es-ES" sz="2000" dirty="0"/>
          </a:p>
          <a:p>
            <a:pPr>
              <a:defRPr/>
            </a:pPr>
            <a:endParaRPr lang="es-ES" dirty="0"/>
          </a:p>
        </p:txBody>
      </p:sp>
      <p:cxnSp>
        <p:nvCxnSpPr>
          <p:cNvPr id="12" name="20 Conector recto de flecha"/>
          <p:cNvCxnSpPr>
            <a:cxnSpLocks noChangeShapeType="1"/>
          </p:cNvCxnSpPr>
          <p:nvPr/>
        </p:nvCxnSpPr>
        <p:spPr bwMode="auto">
          <a:xfrm flipV="1">
            <a:off x="2987824" y="1158896"/>
            <a:ext cx="3163739" cy="516438"/>
          </a:xfrm>
          <a:prstGeom prst="straightConnector1">
            <a:avLst/>
          </a:prstGeom>
          <a:noFill/>
          <a:ln w="44450" algn="ctr">
            <a:solidFill>
              <a:srgbClr val="FF0000"/>
            </a:solidFill>
            <a:round/>
            <a:headEnd/>
            <a:tailEnd type="arrow" w="med" len="med"/>
          </a:ln>
          <a:effectLst/>
        </p:spPr>
      </p:cxnSp>
      <p:cxnSp>
        <p:nvCxnSpPr>
          <p:cNvPr id="13" name="13 Conector recto de flecha"/>
          <p:cNvCxnSpPr>
            <a:cxnSpLocks noChangeShapeType="1"/>
          </p:cNvCxnSpPr>
          <p:nvPr/>
        </p:nvCxnSpPr>
        <p:spPr bwMode="auto">
          <a:xfrm flipV="1">
            <a:off x="2411760" y="1125539"/>
            <a:ext cx="3739803" cy="1765420"/>
          </a:xfrm>
          <a:prstGeom prst="straightConnector1">
            <a:avLst/>
          </a:prstGeom>
          <a:noFill/>
          <a:ln w="44450" algn="ctr">
            <a:solidFill>
              <a:srgbClr val="FF0000"/>
            </a:solidFill>
            <a:round/>
            <a:headEnd/>
            <a:tailEnd type="arrow" w="med" len="med"/>
          </a:ln>
          <a:effectLst/>
        </p:spPr>
      </p:cxnSp>
      <p:cxnSp>
        <p:nvCxnSpPr>
          <p:cNvPr id="14" name="2 Conector recto de flecha"/>
          <p:cNvCxnSpPr>
            <a:cxnSpLocks noChangeShapeType="1"/>
          </p:cNvCxnSpPr>
          <p:nvPr/>
        </p:nvCxnSpPr>
        <p:spPr bwMode="auto">
          <a:xfrm flipV="1">
            <a:off x="2411760" y="1158896"/>
            <a:ext cx="3739803" cy="2619668"/>
          </a:xfrm>
          <a:prstGeom prst="straightConnector1">
            <a:avLst/>
          </a:prstGeom>
          <a:noFill/>
          <a:ln w="44450" algn="ctr">
            <a:solidFill>
              <a:srgbClr val="FF0000"/>
            </a:solidFill>
            <a:round/>
            <a:headEnd/>
            <a:tailEnd type="arrow" w="med" len="med"/>
          </a:ln>
          <a:effectLst/>
        </p:spPr>
      </p:cxnSp>
      <p:sp>
        <p:nvSpPr>
          <p:cNvPr id="15" name="CuadroTexto 14"/>
          <p:cNvSpPr txBox="1"/>
          <p:nvPr/>
        </p:nvSpPr>
        <p:spPr>
          <a:xfrm>
            <a:off x="1249492" y="296395"/>
            <a:ext cx="5901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/>
              <a:t>La  Producción de Quinua en Ecuador</a:t>
            </a:r>
          </a:p>
        </p:txBody>
      </p:sp>
      <p:pic>
        <p:nvPicPr>
          <p:cNvPr id="10" name="Picture 2" descr="F:\fotos 2014 PRONALEG-G\ensayo QUINUA EESC-2014\DSC067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196" y="3474678"/>
            <a:ext cx="3164526" cy="237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26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A2EC188-AD32-45A3-9961-60E14A18C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561420"/>
            <a:ext cx="9144000" cy="51435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2C3E9D-1E1D-0A4F-8CD7-7250CA09E1BD}"/>
              </a:ext>
            </a:extLst>
          </p:cNvPr>
          <p:cNvSpPr txBox="1"/>
          <p:nvPr/>
        </p:nvSpPr>
        <p:spPr>
          <a:xfrm>
            <a:off x="179512" y="6313860"/>
            <a:ext cx="327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>
                <a:solidFill>
                  <a:srgbClr val="212D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Nacional de Investigaciones Agropecuarias</a:t>
            </a:r>
          </a:p>
        </p:txBody>
      </p:sp>
      <p:graphicFrame>
        <p:nvGraphicFramePr>
          <p:cNvPr id="6" name="6 Gráfico"/>
          <p:cNvGraphicFramePr>
            <a:graphicFrameLocks/>
          </p:cNvGraphicFramePr>
          <p:nvPr>
            <p:extLst/>
          </p:nvPr>
        </p:nvGraphicFramePr>
        <p:xfrm>
          <a:off x="323530" y="1146239"/>
          <a:ext cx="4176464" cy="2232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8 Gráfico"/>
          <p:cNvGraphicFramePr>
            <a:graphicFrameLocks/>
          </p:cNvGraphicFramePr>
          <p:nvPr>
            <p:extLst/>
          </p:nvPr>
        </p:nvGraphicFramePr>
        <p:xfrm>
          <a:off x="4788024" y="3357026"/>
          <a:ext cx="4032448" cy="2550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" name="42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306" y="1106961"/>
            <a:ext cx="976111" cy="1301480"/>
          </a:xfrm>
          <a:prstGeom prst="rect">
            <a:avLst/>
          </a:prstGeom>
        </p:spPr>
      </p:pic>
      <p:pic>
        <p:nvPicPr>
          <p:cNvPr id="11" name="41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780" y="1106961"/>
            <a:ext cx="968319" cy="1291092"/>
          </a:xfrm>
          <a:prstGeom prst="rect">
            <a:avLst/>
          </a:prstGeom>
        </p:spPr>
      </p:pic>
      <p:pic>
        <p:nvPicPr>
          <p:cNvPr id="12" name="40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2" y="1124747"/>
            <a:ext cx="981437" cy="1308583"/>
          </a:xfrm>
          <a:prstGeom prst="rect">
            <a:avLst/>
          </a:prstGeom>
        </p:spPr>
      </p:pic>
      <p:sp>
        <p:nvSpPr>
          <p:cNvPr id="13" name="38 CuadroTexto"/>
          <p:cNvSpPr txBox="1"/>
          <p:nvPr/>
        </p:nvSpPr>
        <p:spPr>
          <a:xfrm>
            <a:off x="611562" y="374574"/>
            <a:ext cx="7776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Banco de Germoplasma Activo de Quinua del INIAP</a:t>
            </a:r>
          </a:p>
        </p:txBody>
      </p:sp>
    </p:spTree>
    <p:extLst>
      <p:ext uri="{BB962C8B-B14F-4D97-AF65-F5344CB8AC3E}">
        <p14:creationId xmlns:p14="http://schemas.microsoft.com/office/powerpoint/2010/main" val="319721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3766</TotalTime>
  <Words>3018</Words>
  <Application>Microsoft Office PowerPoint</Application>
  <PresentationFormat>Presentación en pantalla (4:3)</PresentationFormat>
  <Paragraphs>885</Paragraphs>
  <Slides>48</Slides>
  <Notes>42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56" baseType="lpstr">
      <vt:lpstr>ＭＳ Ｐゴシック</vt:lpstr>
      <vt:lpstr>Arial</vt:lpstr>
      <vt:lpstr>Calibri</vt:lpstr>
      <vt:lpstr>Cambria</vt:lpstr>
      <vt:lpstr>MS Mincho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ACTIVIDAD 2. Validación de líneas promisorias de quinua bajo manejo  orgánico en la provincia de Chimborazo.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ACTIVIDAD 2. Evaluación de líneas promisorias de quinua bajo manejo orgánico en la provincia de Chimborazo.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Leguminosas</dc:creator>
  <cp:lastModifiedBy>CEFA FS</cp:lastModifiedBy>
  <cp:revision>241</cp:revision>
  <dcterms:created xsi:type="dcterms:W3CDTF">2021-09-10T18:50:14Z</dcterms:created>
  <dcterms:modified xsi:type="dcterms:W3CDTF">2022-05-05T16:08:15Z</dcterms:modified>
</cp:coreProperties>
</file>